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270" r:id="rId2"/>
    <p:sldId id="271" r:id="rId3"/>
    <p:sldId id="298" r:id="rId4"/>
    <p:sldId id="299" r:id="rId5"/>
    <p:sldId id="300" r:id="rId6"/>
    <p:sldId id="301" r:id="rId7"/>
  </p:sldIdLst>
  <p:sldSz cx="9144000" cy="6858000" type="screen4x3"/>
  <p:notesSz cx="7010400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vertBarState="maximized" horzBarState="maximized">
    <p:restoredLeft sz="13501" autoAdjust="0"/>
    <p:restoredTop sz="74005" autoAdjust="0"/>
  </p:normalViewPr>
  <p:slideViewPr>
    <p:cSldViewPr>
      <p:cViewPr varScale="1">
        <p:scale>
          <a:sx n="47" d="100"/>
          <a:sy n="47" d="100"/>
        </p:scale>
        <p:origin x="-70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4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1C3FD5-511D-49EE-B455-3732FD450762}" type="datetimeFigureOut">
              <a:rPr lang="en-US" smtClean="0"/>
              <a:t>9/17/2012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2525"/>
            <a:ext cx="3038475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772525"/>
            <a:ext cx="3038475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34EA69-9D19-425D-B8B0-EE5641958F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9963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80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180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A408BE-9132-46B9-A674-F16BC8610247}" type="datetimeFigureOut">
              <a:rPr lang="en-US" smtClean="0"/>
              <a:t>9/17/2012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5388" y="692150"/>
            <a:ext cx="4619625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387136"/>
            <a:ext cx="5608320" cy="415623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9"/>
            <a:ext cx="3037840" cy="46180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772669"/>
            <a:ext cx="3037840" cy="46180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853EB9-FB30-439B-B086-AF3DA3D4B9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02677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Program objective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2FAD7F-4020-4DE1-AF8C-A7281430E831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76369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Program objective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2FAD7F-4020-4DE1-AF8C-A7281430E831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76369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Value chain focus, coordinating with</a:t>
            </a:r>
            <a:r>
              <a:rPr lang="en-US" baseline="0" dirty="0" smtClean="0"/>
              <a:t> missions and CAADP plans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2FAD7F-4020-4DE1-AF8C-A7281430E831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23490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Value chain focus, coordinating with</a:t>
            </a:r>
            <a:r>
              <a:rPr lang="en-US" baseline="0" dirty="0" smtClean="0"/>
              <a:t> missions and CAADP plans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2FAD7F-4020-4DE1-AF8C-A7281430E831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23490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Value chain focus, coordinating with</a:t>
            </a:r>
            <a:r>
              <a:rPr lang="en-US" baseline="0" dirty="0" smtClean="0"/>
              <a:t> missions and CAADP plans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2FAD7F-4020-4DE1-AF8C-A7281430E831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23490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D57615"/>
                </a:solidFill>
                <a:latin typeface="Gill Sans MT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FBB98B-92D2-464D-AAA6-7521ABB7C349}" type="datetime1">
              <a:rPr lang="en-US"/>
              <a:pPr>
                <a:defRPr/>
              </a:pPr>
              <a:t>9/17/2012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80227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4E8F09-A4D0-4F35-840E-AF6B7F21986B}" type="datetime1">
              <a:rPr lang="en-US"/>
              <a:pPr>
                <a:defRPr/>
              </a:pPr>
              <a:t>9/17/2012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1CFC7E2-2934-45BF-85BB-2D140407867F}" type="slidenum">
              <a:rPr lang="en-US">
                <a:solidFill>
                  <a:prstClr val="black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5146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3D1694-0CB1-49ED-80BA-F29662B15AB9}" type="datetime1">
              <a:rPr lang="en-US"/>
              <a:pPr>
                <a:defRPr/>
              </a:pPr>
              <a:t>9/17/2012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3FC5C6D-64D3-4DE1-B24A-EA8150D2E086}" type="slidenum">
              <a:rPr lang="en-US">
                <a:solidFill>
                  <a:prstClr val="black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82254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71600"/>
            <a:ext cx="8229600" cy="838200"/>
          </a:xfrm>
          <a:prstGeom prst="rect">
            <a:avLst/>
          </a:prstGeom>
        </p:spPr>
        <p:txBody>
          <a:bodyPr/>
          <a:lstStyle>
            <a:lvl1pPr algn="l">
              <a:defRPr b="1">
                <a:solidFill>
                  <a:srgbClr val="D57615"/>
                </a:solidFill>
                <a:latin typeface="Gill Sans MT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32037"/>
            <a:ext cx="8229600" cy="38401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32460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4C31E3-65A1-43EB-B9EE-D010BBA19F79}" type="datetime1">
              <a:rPr lang="en-US"/>
              <a:pPr>
                <a:defRPr/>
              </a:pPr>
              <a:t>9/17/2012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8534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latin typeface="Gill Sans MT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246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5F3668-5433-4508-9D72-5ECD498D4396}" type="datetime1">
              <a:rPr lang="en-US"/>
              <a:pPr>
                <a:defRPr/>
              </a:pPr>
              <a:t>9/17/2012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84374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71600"/>
            <a:ext cx="8229600" cy="7620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 MT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55837"/>
            <a:ext cx="4038600" cy="39925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55837"/>
            <a:ext cx="4038600" cy="39925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8687FF-98BF-452A-A6E5-CAD6E0CF1536}" type="datetime1">
              <a:rPr lang="en-US"/>
              <a:pPr>
                <a:defRPr/>
              </a:pPr>
              <a:t>9/17/2012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2115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71600"/>
            <a:ext cx="8229600" cy="8382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 MT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5612" y="23320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124200"/>
            <a:ext cx="4040188" cy="31242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320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124200"/>
            <a:ext cx="4041775" cy="31242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5A1BC1-CD93-4631-8214-97682DD9E154}" type="datetime1">
              <a:rPr lang="en-US"/>
              <a:pPr>
                <a:defRPr/>
              </a:pPr>
              <a:t>9/17/2012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29656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8229600" cy="9144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 MT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E54532-71BB-476A-A00C-B5299B6FE7FF}" type="datetime1">
              <a:rPr lang="en-US"/>
              <a:pPr>
                <a:defRPr/>
              </a:pPr>
              <a:t>9/17/2012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10734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09708D-0B59-4BC3-ABB7-68CE152320F7}" type="datetime1">
              <a:rPr lang="en-US"/>
              <a:pPr>
                <a:defRPr/>
              </a:pPr>
              <a:t>9/17/2012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3787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5D1FBD-74F4-4C12-A24D-06ACE4806BFA}" type="datetime1">
              <a:rPr lang="en-US"/>
              <a:pPr>
                <a:defRPr/>
              </a:pPr>
              <a:t>9/17/2012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A6BB6D9-EA78-4DEA-9761-B39C362DF023}" type="slidenum">
              <a:rPr lang="en-US">
                <a:solidFill>
                  <a:prstClr val="black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37337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A3EDCD-D778-4137-BF51-1DFFBB2DBBA8}" type="datetime1">
              <a:rPr lang="en-US"/>
              <a:pPr>
                <a:defRPr/>
              </a:pPr>
              <a:t>9/17/2012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76EB497-2D35-478B-BBF7-CBCCD483EBE3}" type="slidenum">
              <a:rPr lang="en-US">
                <a:solidFill>
                  <a:prstClr val="black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283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898989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B2836E6-7D88-498D-881D-AC4972B89655}" type="datetime1">
              <a:rPr lang="en-US"/>
              <a:pPr>
                <a:defRPr/>
              </a:pPr>
              <a:t>9/17/2012</a:t>
            </a:fld>
            <a:endParaRPr lang="en-US"/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0" y="1066800"/>
            <a:ext cx="9144000" cy="152400"/>
          </a:xfrm>
          <a:prstGeom prst="rect">
            <a:avLst/>
          </a:prstGeom>
          <a:solidFill>
            <a:srgbClr val="C2113A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Arial" pitchFamily="34" charset="0"/>
              <a:cs typeface="Arial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1219200"/>
            <a:ext cx="152400" cy="5638800"/>
          </a:xfrm>
          <a:prstGeom prst="rect">
            <a:avLst/>
          </a:prstGeom>
          <a:solidFill>
            <a:srgbClr val="002A6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800">
              <a:solidFill>
                <a:srgbClr val="002A6C"/>
              </a:solidFill>
              <a:latin typeface="Times"/>
              <a:cs typeface="Arial" charset="0"/>
            </a:endParaRPr>
          </a:p>
        </p:txBody>
      </p:sp>
      <p:pic>
        <p:nvPicPr>
          <p:cNvPr id="10" name="Picture 20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464"/>
          <a:stretch>
            <a:fillRect/>
          </a:stretch>
        </p:blipFill>
        <p:spPr bwMode="auto">
          <a:xfrm>
            <a:off x="227013" y="228600"/>
            <a:ext cx="2422525" cy="68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7682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8" charset="0"/>
          <a:ea typeface="MS PGothic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8" charset="0"/>
          <a:ea typeface="MS PGothic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8" charset="0"/>
          <a:ea typeface="MS PGothic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8" charset="0"/>
          <a:ea typeface="MS PGothic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Gill Sans MT" pitchFamily="34" charset="0"/>
          <a:ea typeface="MS PGothic" pitchFamily="34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Gill Sans MT" pitchFamily="34" charset="0"/>
          <a:ea typeface="MS PGothic" pitchFamily="34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Gill Sans MT" pitchFamily="34" charset="0"/>
          <a:ea typeface="MS PGothic" pitchFamily="34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Gill Sans MT" pitchFamily="34" charset="0"/>
          <a:ea typeface="MS PGothic" pitchFamily="34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Gill Sans MT" pitchFamily="34" charset="0"/>
          <a:ea typeface="MS PGothic" pitchFamily="34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54965" y="1722358"/>
            <a:ext cx="8484235" cy="47546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146" name="TextBox 1"/>
          <p:cNvSpPr txBox="1">
            <a:spLocks noChangeArrowheads="1"/>
          </p:cNvSpPr>
          <p:nvPr/>
        </p:nvSpPr>
        <p:spPr bwMode="auto">
          <a:xfrm>
            <a:off x="354965" y="2057400"/>
            <a:ext cx="8484235" cy="4247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sz="2000" dirty="0" smtClean="0">
              <a:solidFill>
                <a:prstClr val="black"/>
              </a:solidFill>
              <a:cs typeface="Arial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prstClr val="black"/>
                </a:solidFill>
                <a:cs typeface="Arial" charset="0"/>
              </a:rPr>
              <a:t>Provide </a:t>
            </a:r>
            <a:r>
              <a:rPr lang="en-US" sz="2000" dirty="0">
                <a:solidFill>
                  <a:prstClr val="black"/>
                </a:solidFill>
                <a:cs typeface="Arial" charset="0"/>
              </a:rPr>
              <a:t>pathways out of </a:t>
            </a:r>
            <a:r>
              <a:rPr lang="en-US" sz="2000" b="1" dirty="0">
                <a:solidFill>
                  <a:prstClr val="black"/>
                </a:solidFill>
                <a:cs typeface="Arial" charset="0"/>
              </a:rPr>
              <a:t>hunger</a:t>
            </a:r>
            <a:r>
              <a:rPr lang="en-US" sz="2000" dirty="0">
                <a:solidFill>
                  <a:prstClr val="black"/>
                </a:solidFill>
                <a:cs typeface="Arial" charset="0"/>
              </a:rPr>
              <a:t> and </a:t>
            </a:r>
            <a:r>
              <a:rPr lang="en-US" sz="2000" b="1" dirty="0">
                <a:solidFill>
                  <a:prstClr val="black"/>
                </a:solidFill>
                <a:cs typeface="Arial" charset="0"/>
              </a:rPr>
              <a:t>poverty</a:t>
            </a:r>
            <a:r>
              <a:rPr lang="en-US" sz="2000" dirty="0">
                <a:solidFill>
                  <a:prstClr val="black"/>
                </a:solidFill>
                <a:cs typeface="Arial" charset="0"/>
              </a:rPr>
              <a:t> for small holder families</a:t>
            </a:r>
            <a:r>
              <a:rPr lang="en-US" sz="2000" i="1" dirty="0">
                <a:solidFill>
                  <a:prstClr val="black"/>
                </a:solidFill>
                <a:cs typeface="Arial" charset="0"/>
              </a:rPr>
              <a:t>,</a:t>
            </a:r>
            <a:r>
              <a:rPr lang="en-US" sz="2000" dirty="0">
                <a:solidFill>
                  <a:prstClr val="black"/>
                </a:solidFill>
                <a:cs typeface="Arial" charset="0"/>
              </a:rPr>
              <a:t> particularly for </a:t>
            </a:r>
            <a:r>
              <a:rPr lang="en-US" sz="2000" b="1" dirty="0">
                <a:solidFill>
                  <a:prstClr val="black"/>
                </a:solidFill>
                <a:cs typeface="Arial" charset="0"/>
              </a:rPr>
              <a:t>women and children</a:t>
            </a:r>
            <a:r>
              <a:rPr lang="en-US" sz="2000" dirty="0">
                <a:solidFill>
                  <a:prstClr val="black"/>
                </a:solidFill>
                <a:cs typeface="Arial" charset="0"/>
              </a:rPr>
              <a:t>, through sustainably intensified farming systems that sufficiently improve </a:t>
            </a:r>
            <a:r>
              <a:rPr lang="en-US" sz="2000" b="1" dirty="0">
                <a:solidFill>
                  <a:prstClr val="black"/>
                </a:solidFill>
                <a:cs typeface="Arial" charset="0"/>
              </a:rPr>
              <a:t>food, nutrition, and income security</a:t>
            </a:r>
            <a:r>
              <a:rPr lang="en-US" sz="2000" dirty="0">
                <a:solidFill>
                  <a:prstClr val="black"/>
                </a:solidFill>
                <a:cs typeface="Arial" charset="0"/>
              </a:rPr>
              <a:t> and conserve or enhance the </a:t>
            </a:r>
            <a:r>
              <a:rPr lang="en-US" sz="2000" b="1" dirty="0">
                <a:solidFill>
                  <a:prstClr val="black"/>
                </a:solidFill>
                <a:cs typeface="Arial" charset="0"/>
              </a:rPr>
              <a:t>natural resource </a:t>
            </a:r>
            <a:r>
              <a:rPr lang="en-US" sz="2000" dirty="0">
                <a:solidFill>
                  <a:prstClr val="black"/>
                </a:solidFill>
                <a:cs typeface="Arial" charset="0"/>
              </a:rPr>
              <a:t>base</a:t>
            </a:r>
            <a:r>
              <a:rPr lang="en-US" sz="2000" dirty="0" smtClean="0">
                <a:solidFill>
                  <a:prstClr val="black"/>
                </a:solidFill>
                <a:cs typeface="Arial" charset="0"/>
              </a:rPr>
              <a:t>.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sz="2000" dirty="0">
              <a:solidFill>
                <a:prstClr val="black"/>
              </a:solidFill>
              <a:cs typeface="Arial" charset="0"/>
            </a:endParaRPr>
          </a:p>
          <a:p>
            <a:pPr marL="285750" indent="-285750" eaLnBrk="1" fontAlgn="base" hangingPunct="1">
              <a:spcBef>
                <a:spcPct val="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n-US" sz="2000" dirty="0" smtClean="0"/>
              <a:t>Identify </a:t>
            </a:r>
            <a:r>
              <a:rPr lang="en-US" sz="2000" dirty="0"/>
              <a:t>demand-driven sustainable intensification options that are socially acceptable, economically feasible, and environmentally </a:t>
            </a:r>
            <a:r>
              <a:rPr lang="en-US" sz="2000" dirty="0" smtClean="0"/>
              <a:t>sound</a:t>
            </a:r>
            <a:endParaRPr lang="en-US" sz="2000" dirty="0"/>
          </a:p>
          <a:p>
            <a:pPr marL="285750" indent="-285750" eaLnBrk="1" fontAlgn="base" hangingPunct="1">
              <a:spcBef>
                <a:spcPct val="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n-US" sz="2000" dirty="0" smtClean="0"/>
              <a:t>Combine </a:t>
            </a:r>
            <a:r>
              <a:rPr lang="en-US" sz="2000" dirty="0"/>
              <a:t>and adapt these options to address constraints and exploit </a:t>
            </a:r>
            <a:r>
              <a:rPr lang="en-US" sz="2000" dirty="0" smtClean="0"/>
              <a:t>opportunities.</a:t>
            </a:r>
          </a:p>
          <a:p>
            <a:pPr marL="285750" indent="-285750" eaLnBrk="1" fontAlgn="base" hangingPunct="1">
              <a:spcBef>
                <a:spcPct val="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n-US" sz="2000" dirty="0" smtClean="0"/>
              <a:t>Evaluate </a:t>
            </a:r>
            <a:r>
              <a:rPr lang="en-US" sz="2000" dirty="0"/>
              <a:t>their effectiveness at multiple scales. </a:t>
            </a:r>
            <a:endParaRPr lang="en-US" sz="2000" dirty="0" smtClean="0"/>
          </a:p>
          <a:p>
            <a:pPr marL="285750" indent="-285750" eaLnBrk="1" fontAlgn="base" hangingPunct="1">
              <a:spcBef>
                <a:spcPct val="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n-US" sz="2000" dirty="0" smtClean="0"/>
              <a:t>Catalyze </a:t>
            </a:r>
            <a:r>
              <a:rPr lang="en-US" sz="2000" dirty="0"/>
              <a:t>ongoing sustainable farm </a:t>
            </a:r>
            <a:r>
              <a:rPr lang="en-US" sz="2000" dirty="0" smtClean="0"/>
              <a:t>intensification.</a:t>
            </a:r>
            <a:endParaRPr lang="en-US" sz="2000" dirty="0">
              <a:solidFill>
                <a:prstClr val="black"/>
              </a:solidFill>
              <a:cs typeface="Arial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457200" y="1295400"/>
            <a:ext cx="7970163" cy="853916"/>
            <a:chOff x="76202" y="382208"/>
            <a:chExt cx="7970163" cy="853916"/>
          </a:xfrm>
        </p:grpSpPr>
        <p:sp>
          <p:nvSpPr>
            <p:cNvPr id="6" name="Rounded Rectangle 5"/>
            <p:cNvSpPr/>
            <p:nvPr/>
          </p:nvSpPr>
          <p:spPr>
            <a:xfrm>
              <a:off x="76202" y="382208"/>
              <a:ext cx="7970163" cy="853916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Rounded Rectangle 4"/>
            <p:cNvSpPr/>
            <p:nvPr/>
          </p:nvSpPr>
          <p:spPr>
            <a:xfrm>
              <a:off x="117887" y="423893"/>
              <a:ext cx="7886793" cy="77054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1475" tIns="0" rIns="221475" bIns="0" numCol="1" spcCol="1270" anchor="ctr" anchorCtr="0">
              <a:noAutofit/>
            </a:bodyPr>
            <a:lstStyle/>
            <a:p>
              <a:pPr defTabSz="1422400" fontAlgn="base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3200" b="1" dirty="0" smtClean="0">
                  <a:solidFill>
                    <a:schemeClr val="bg1"/>
                  </a:solidFill>
                </a:rPr>
                <a:t>Program Purpose and Objectives</a:t>
              </a:r>
              <a:endParaRPr lang="en-US" sz="3200" dirty="0">
                <a:solidFill>
                  <a:schemeClr val="bg1"/>
                </a:solidFill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4038600" y="0"/>
            <a:ext cx="4953000" cy="1066800"/>
          </a:xfrm>
          <a:prstGeom prst="rect">
            <a:avLst/>
          </a:prstGeom>
          <a:noFill/>
        </p:spPr>
        <p:txBody>
          <a:bodyPr wrap="none" rtlCol="0" anchor="ctr" anchorCtr="0">
            <a:no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dirty="0">
                <a:solidFill>
                  <a:srgbClr val="1F497D">
                    <a:lumMod val="75000"/>
                  </a:srgbClr>
                </a:solidFill>
                <a:latin typeface="Gill Sans MT" pitchFamily="34" charset="0"/>
                <a:cs typeface="Arial" charset="0"/>
              </a:rPr>
              <a:t>Africa RISING</a:t>
            </a:r>
          </a:p>
        </p:txBody>
      </p:sp>
    </p:spTree>
    <p:extLst>
      <p:ext uri="{BB962C8B-B14F-4D97-AF65-F5344CB8AC3E}">
        <p14:creationId xmlns:p14="http://schemas.microsoft.com/office/powerpoint/2010/main" val="781313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54965" y="2027158"/>
            <a:ext cx="8484235" cy="44498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146" name="TextBox 1"/>
          <p:cNvSpPr txBox="1">
            <a:spLocks noChangeArrowheads="1"/>
          </p:cNvSpPr>
          <p:nvPr/>
        </p:nvSpPr>
        <p:spPr bwMode="auto">
          <a:xfrm>
            <a:off x="1062038" y="2045446"/>
            <a:ext cx="7777162" cy="4154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sz="3200" dirty="0" smtClean="0">
              <a:solidFill>
                <a:prstClr val="black"/>
              </a:solidFill>
              <a:cs typeface="Arial" charset="0"/>
            </a:endParaRPr>
          </a:p>
          <a:p>
            <a:pPr marL="457200" indent="-457200">
              <a:spcAft>
                <a:spcPts val="1200"/>
              </a:spcAft>
              <a:buFont typeface="Arial" pitchFamily="34" charset="0"/>
              <a:buChar char="•"/>
            </a:pPr>
            <a:r>
              <a:rPr lang="en-US" sz="3200" dirty="0" smtClean="0"/>
              <a:t>Whole </a:t>
            </a:r>
            <a:r>
              <a:rPr lang="en-US" sz="3200" dirty="0"/>
              <a:t>farm </a:t>
            </a:r>
            <a:r>
              <a:rPr lang="en-US" sz="3200" dirty="0" smtClean="0"/>
              <a:t>productivity</a:t>
            </a:r>
          </a:p>
          <a:p>
            <a:pPr marL="457200" indent="-457200">
              <a:spcAft>
                <a:spcPts val="1200"/>
              </a:spcAft>
              <a:buFont typeface="Arial" pitchFamily="34" charset="0"/>
              <a:buChar char="•"/>
            </a:pPr>
            <a:r>
              <a:rPr lang="en-US" sz="3200" dirty="0" smtClean="0"/>
              <a:t>Natural </a:t>
            </a:r>
            <a:r>
              <a:rPr lang="en-US" sz="3200" dirty="0"/>
              <a:t>resource </a:t>
            </a:r>
            <a:r>
              <a:rPr lang="en-US" sz="3200" dirty="0" smtClean="0"/>
              <a:t>management</a:t>
            </a:r>
          </a:p>
          <a:p>
            <a:pPr marL="457200" indent="-457200">
              <a:spcAft>
                <a:spcPts val="1200"/>
              </a:spcAft>
              <a:buFont typeface="Arial" pitchFamily="34" charset="0"/>
              <a:buChar char="•"/>
            </a:pPr>
            <a:r>
              <a:rPr lang="en-US" sz="3200" dirty="0" smtClean="0"/>
              <a:t>Connect to markets &amp; input suppliers</a:t>
            </a:r>
          </a:p>
          <a:p>
            <a:pPr marL="457200" indent="-457200">
              <a:spcAft>
                <a:spcPts val="1200"/>
              </a:spcAft>
              <a:buFont typeface="Arial" pitchFamily="34" charset="0"/>
              <a:buChar char="•"/>
            </a:pPr>
            <a:r>
              <a:rPr lang="en-US" sz="3200" dirty="0" smtClean="0"/>
              <a:t>Nutrition </a:t>
            </a:r>
            <a:r>
              <a:rPr lang="en-US" sz="3200" dirty="0"/>
              <a:t>and </a:t>
            </a:r>
            <a:r>
              <a:rPr lang="en-US" sz="3200" dirty="0" smtClean="0"/>
              <a:t>poverty, </a:t>
            </a:r>
            <a:r>
              <a:rPr lang="en-US" sz="3200" dirty="0"/>
              <a:t>especially women and </a:t>
            </a:r>
            <a:r>
              <a:rPr lang="en-US" sz="3200" dirty="0" smtClean="0"/>
              <a:t>children</a:t>
            </a:r>
          </a:p>
          <a:p>
            <a:pPr marL="457200" indent="-457200">
              <a:spcAft>
                <a:spcPts val="1200"/>
              </a:spcAft>
              <a:buFont typeface="Arial" pitchFamily="34" charset="0"/>
              <a:buChar char="•"/>
            </a:pPr>
            <a:r>
              <a:rPr lang="en-US" sz="3200" dirty="0" smtClean="0"/>
              <a:t>Economic &amp; environmental resilience </a:t>
            </a:r>
            <a:endParaRPr lang="en-US" sz="3200" dirty="0"/>
          </a:p>
        </p:txBody>
      </p:sp>
      <p:grpSp>
        <p:nvGrpSpPr>
          <p:cNvPr id="5" name="Group 4"/>
          <p:cNvGrpSpPr/>
          <p:nvPr/>
        </p:nvGrpSpPr>
        <p:grpSpPr>
          <a:xfrm>
            <a:off x="457200" y="1600200"/>
            <a:ext cx="7970163" cy="853916"/>
            <a:chOff x="76202" y="382208"/>
            <a:chExt cx="7970163" cy="853916"/>
          </a:xfrm>
        </p:grpSpPr>
        <p:sp>
          <p:nvSpPr>
            <p:cNvPr id="6" name="Rounded Rectangle 5"/>
            <p:cNvSpPr/>
            <p:nvPr/>
          </p:nvSpPr>
          <p:spPr>
            <a:xfrm>
              <a:off x="76202" y="382208"/>
              <a:ext cx="7970163" cy="853916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Rounded Rectangle 4"/>
            <p:cNvSpPr/>
            <p:nvPr/>
          </p:nvSpPr>
          <p:spPr>
            <a:xfrm>
              <a:off x="117887" y="423893"/>
              <a:ext cx="7886793" cy="77054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1475" tIns="0" rIns="221475" bIns="0" numCol="1" spcCol="1270" anchor="ctr" anchorCtr="0">
              <a:noAutofit/>
            </a:bodyPr>
            <a:lstStyle/>
            <a:p>
              <a:pPr defTabSz="1422400" fontAlgn="base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3200" b="1" dirty="0" smtClean="0">
                  <a:solidFill>
                    <a:schemeClr val="bg1"/>
                  </a:solidFill>
                </a:rPr>
                <a:t>Program Outcomes</a:t>
              </a:r>
              <a:endParaRPr lang="en-US" sz="3200" dirty="0">
                <a:solidFill>
                  <a:schemeClr val="bg1"/>
                </a:solidFill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4038600" y="0"/>
            <a:ext cx="4953000" cy="1066800"/>
          </a:xfrm>
          <a:prstGeom prst="rect">
            <a:avLst/>
          </a:prstGeom>
          <a:noFill/>
        </p:spPr>
        <p:txBody>
          <a:bodyPr wrap="none" rtlCol="0" anchor="ctr" anchorCtr="0">
            <a:no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dirty="0">
                <a:solidFill>
                  <a:srgbClr val="1F497D">
                    <a:lumMod val="75000"/>
                  </a:srgbClr>
                </a:solidFill>
                <a:latin typeface="Gill Sans MT" pitchFamily="34" charset="0"/>
                <a:cs typeface="Arial" charset="0"/>
              </a:rPr>
              <a:t>Africa RISING</a:t>
            </a:r>
          </a:p>
        </p:txBody>
      </p:sp>
    </p:spTree>
    <p:extLst>
      <p:ext uri="{BB962C8B-B14F-4D97-AF65-F5344CB8AC3E}">
        <p14:creationId xmlns:p14="http://schemas.microsoft.com/office/powerpoint/2010/main" val="3501860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245268"/>
            <a:ext cx="7696200" cy="54781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2971800" y="1985208"/>
            <a:ext cx="1905000" cy="533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787304" y="5867400"/>
            <a:ext cx="2089496" cy="533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/>
          <p:cNvSpPr/>
          <p:nvPr/>
        </p:nvSpPr>
        <p:spPr>
          <a:xfrm>
            <a:off x="1905000" y="3200400"/>
            <a:ext cx="1295400" cy="5334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1676400" y="4800600"/>
            <a:ext cx="1524000" cy="5334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259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24"/>
          <p:cNvGrpSpPr>
            <a:grpSpLocks/>
          </p:cNvGrpSpPr>
          <p:nvPr/>
        </p:nvGrpSpPr>
        <p:grpSpPr bwMode="auto">
          <a:xfrm>
            <a:off x="1429778" y="2354262"/>
            <a:ext cx="7705725" cy="823912"/>
            <a:chOff x="1619672" y="1988840"/>
            <a:chExt cx="7704856" cy="822908"/>
          </a:xfrm>
        </p:grpSpPr>
        <p:sp>
          <p:nvSpPr>
            <p:cNvPr id="4" name="Chevron 3"/>
            <p:cNvSpPr/>
            <p:nvPr/>
          </p:nvSpPr>
          <p:spPr>
            <a:xfrm>
              <a:off x="3214930" y="1988840"/>
              <a:ext cx="3204801" cy="822908"/>
            </a:xfrm>
            <a:prstGeom prst="chevron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1560506"/>
                <a:satOff val="-1946"/>
                <a:lumOff val="458"/>
                <a:alphaOff val="0"/>
              </a:schemeClr>
            </a:fillRef>
            <a:effectRef idx="0">
              <a:schemeClr val="accent2">
                <a:hueOff val="1560506"/>
                <a:satOff val="-1946"/>
                <a:lumOff val="458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Chevron 5"/>
            <p:cNvSpPr/>
            <p:nvPr/>
          </p:nvSpPr>
          <p:spPr>
            <a:xfrm>
              <a:off x="5914963" y="1990425"/>
              <a:ext cx="1944469" cy="818152"/>
            </a:xfrm>
            <a:prstGeom prst="chevron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3121013"/>
                <a:satOff val="-3893"/>
                <a:lumOff val="915"/>
                <a:alphaOff val="0"/>
              </a:schemeClr>
            </a:fillRef>
            <a:effectRef idx="0">
              <a:schemeClr val="accent2">
                <a:hueOff val="3121013"/>
                <a:satOff val="-3893"/>
                <a:lumOff val="915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Chevron 5"/>
            <p:cNvSpPr/>
            <p:nvPr/>
          </p:nvSpPr>
          <p:spPr>
            <a:xfrm>
              <a:off x="7453077" y="1988840"/>
              <a:ext cx="1871451" cy="822908"/>
            </a:xfrm>
            <a:prstGeom prst="chevron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4681519"/>
                <a:satOff val="-5839"/>
                <a:lumOff val="1373"/>
                <a:alphaOff val="0"/>
              </a:schemeClr>
            </a:fillRef>
            <a:effectRef idx="0">
              <a:schemeClr val="accent2">
                <a:hueOff val="4681519"/>
                <a:satOff val="-5839"/>
                <a:lumOff val="1373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Pentagon 9"/>
            <p:cNvSpPr/>
            <p:nvPr/>
          </p:nvSpPr>
          <p:spPr>
            <a:xfrm>
              <a:off x="1619672" y="1990425"/>
              <a:ext cx="2071454" cy="818152"/>
            </a:xfrm>
            <a:prstGeom prst="homePlate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</p:grpSp>
      <p:sp>
        <p:nvSpPr>
          <p:cNvPr id="10243" name="TextBox 23"/>
          <p:cNvSpPr txBox="1">
            <a:spLocks noChangeArrowheads="1"/>
          </p:cNvSpPr>
          <p:nvPr/>
        </p:nvSpPr>
        <p:spPr bwMode="auto">
          <a:xfrm>
            <a:off x="74053" y="2498724"/>
            <a:ext cx="140335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black"/>
                </a:solidFill>
                <a:cs typeface="Arial" charset="0"/>
              </a:rPr>
              <a:t>Maize</a:t>
            </a:r>
          </a:p>
        </p:txBody>
      </p:sp>
      <p:grpSp>
        <p:nvGrpSpPr>
          <p:cNvPr id="3" name="Group 25"/>
          <p:cNvGrpSpPr/>
          <p:nvPr/>
        </p:nvGrpSpPr>
        <p:grpSpPr>
          <a:xfrm>
            <a:off x="1439144" y="3260017"/>
            <a:ext cx="7704856" cy="822908"/>
            <a:chOff x="1619672" y="1988840"/>
            <a:chExt cx="7704856" cy="822908"/>
          </a:xfrm>
          <a:solidFill>
            <a:srgbClr val="92D050"/>
          </a:solidFill>
        </p:grpSpPr>
        <p:sp>
          <p:nvSpPr>
            <p:cNvPr id="27" name="Chevron 26"/>
            <p:cNvSpPr/>
            <p:nvPr/>
          </p:nvSpPr>
          <p:spPr>
            <a:xfrm>
              <a:off x="3214756" y="1988840"/>
              <a:ext cx="3204742" cy="822905"/>
            </a:xfrm>
            <a:prstGeom prst="chevron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1560506"/>
                <a:satOff val="-1946"/>
                <a:lumOff val="458"/>
                <a:alphaOff val="0"/>
              </a:schemeClr>
            </a:fillRef>
            <a:effectRef idx="0">
              <a:schemeClr val="accent2">
                <a:hueOff val="1560506"/>
                <a:satOff val="-1946"/>
                <a:lumOff val="458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9" name="Chevron 28"/>
            <p:cNvSpPr/>
            <p:nvPr/>
          </p:nvSpPr>
          <p:spPr>
            <a:xfrm>
              <a:off x="5915442" y="1990423"/>
              <a:ext cx="1944216" cy="818159"/>
            </a:xfrm>
            <a:prstGeom prst="chevron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3121013"/>
                <a:satOff val="-3893"/>
                <a:lumOff val="915"/>
                <a:alphaOff val="0"/>
              </a:schemeClr>
            </a:fillRef>
            <a:effectRef idx="0">
              <a:schemeClr val="accent2">
                <a:hueOff val="3121013"/>
                <a:satOff val="-3893"/>
                <a:lumOff val="915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" name="Chevron 5"/>
            <p:cNvSpPr/>
            <p:nvPr/>
          </p:nvSpPr>
          <p:spPr>
            <a:xfrm>
              <a:off x="7452320" y="1988840"/>
              <a:ext cx="1872208" cy="822908"/>
            </a:xfrm>
            <a:prstGeom prst="chevron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4681519"/>
                <a:satOff val="-5839"/>
                <a:lumOff val="1373"/>
                <a:alphaOff val="0"/>
              </a:schemeClr>
            </a:fillRef>
            <a:effectRef idx="0">
              <a:schemeClr val="accent2">
                <a:hueOff val="4681519"/>
                <a:satOff val="-5839"/>
                <a:lumOff val="1373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3" name="Pentagon 32"/>
            <p:cNvSpPr/>
            <p:nvPr/>
          </p:nvSpPr>
          <p:spPr>
            <a:xfrm>
              <a:off x="1619672" y="1990423"/>
              <a:ext cx="2071196" cy="818159"/>
            </a:xfrm>
            <a:prstGeom prst="homePlat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</p:grpSp>
      <p:sp>
        <p:nvSpPr>
          <p:cNvPr id="10245" name="TextBox 34"/>
          <p:cNvSpPr txBox="1">
            <a:spLocks noChangeArrowheads="1"/>
          </p:cNvSpPr>
          <p:nvPr/>
        </p:nvSpPr>
        <p:spPr bwMode="auto">
          <a:xfrm>
            <a:off x="-291072" y="3421062"/>
            <a:ext cx="17875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black"/>
                </a:solidFill>
                <a:cs typeface="Arial" charset="0"/>
              </a:rPr>
              <a:t>Horticulture</a:t>
            </a:r>
          </a:p>
        </p:txBody>
      </p:sp>
      <p:grpSp>
        <p:nvGrpSpPr>
          <p:cNvPr id="5" name="Group 35"/>
          <p:cNvGrpSpPr/>
          <p:nvPr/>
        </p:nvGrpSpPr>
        <p:grpSpPr>
          <a:xfrm>
            <a:off x="1430200" y="4173533"/>
            <a:ext cx="7704856" cy="822908"/>
            <a:chOff x="1619672" y="1988840"/>
            <a:chExt cx="7704856" cy="822908"/>
          </a:xfrm>
          <a:solidFill>
            <a:schemeClr val="bg2">
              <a:lumMod val="50000"/>
            </a:schemeClr>
          </a:solidFill>
        </p:grpSpPr>
        <p:sp>
          <p:nvSpPr>
            <p:cNvPr id="37" name="Chevron 36"/>
            <p:cNvSpPr/>
            <p:nvPr/>
          </p:nvSpPr>
          <p:spPr>
            <a:xfrm>
              <a:off x="3214756" y="1988840"/>
              <a:ext cx="3204742" cy="822905"/>
            </a:xfrm>
            <a:prstGeom prst="chevron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1560506"/>
                <a:satOff val="-1946"/>
                <a:lumOff val="458"/>
                <a:alphaOff val="0"/>
              </a:schemeClr>
            </a:fillRef>
            <a:effectRef idx="0">
              <a:schemeClr val="accent2">
                <a:hueOff val="1560506"/>
                <a:satOff val="-1946"/>
                <a:lumOff val="458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" name="Chevron 38"/>
            <p:cNvSpPr/>
            <p:nvPr/>
          </p:nvSpPr>
          <p:spPr>
            <a:xfrm>
              <a:off x="5915442" y="1990423"/>
              <a:ext cx="1944216" cy="818159"/>
            </a:xfrm>
            <a:prstGeom prst="chevron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3121013"/>
                <a:satOff val="-3893"/>
                <a:lumOff val="915"/>
                <a:alphaOff val="0"/>
              </a:schemeClr>
            </a:fillRef>
            <a:effectRef idx="0">
              <a:schemeClr val="accent2">
                <a:hueOff val="3121013"/>
                <a:satOff val="-3893"/>
                <a:lumOff val="915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1" name="Chevron 5"/>
            <p:cNvSpPr/>
            <p:nvPr/>
          </p:nvSpPr>
          <p:spPr>
            <a:xfrm>
              <a:off x="7452320" y="1988840"/>
              <a:ext cx="1872208" cy="822908"/>
            </a:xfrm>
            <a:prstGeom prst="chevron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4681519"/>
                <a:satOff val="-5839"/>
                <a:lumOff val="1373"/>
                <a:alphaOff val="0"/>
              </a:schemeClr>
            </a:fillRef>
            <a:effectRef idx="0">
              <a:schemeClr val="accent2">
                <a:hueOff val="4681519"/>
                <a:satOff val="-5839"/>
                <a:lumOff val="1373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3" name="Pentagon 42"/>
            <p:cNvSpPr/>
            <p:nvPr/>
          </p:nvSpPr>
          <p:spPr>
            <a:xfrm>
              <a:off x="1619672" y="1990423"/>
              <a:ext cx="2071196" cy="818159"/>
            </a:xfrm>
            <a:prstGeom prst="homePlat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</p:grpSp>
      <p:sp>
        <p:nvSpPr>
          <p:cNvPr id="10247" name="TextBox 44"/>
          <p:cNvSpPr txBox="1">
            <a:spLocks noChangeArrowheads="1"/>
          </p:cNvSpPr>
          <p:nvPr/>
        </p:nvSpPr>
        <p:spPr bwMode="auto">
          <a:xfrm>
            <a:off x="-141847" y="4341812"/>
            <a:ext cx="16144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>
                <a:solidFill>
                  <a:prstClr val="black"/>
                </a:solidFill>
                <a:cs typeface="Arial" charset="0"/>
              </a:rPr>
              <a:t>Livestock</a:t>
            </a:r>
          </a:p>
        </p:txBody>
      </p:sp>
      <p:grpSp>
        <p:nvGrpSpPr>
          <p:cNvPr id="7" name="Group 45"/>
          <p:cNvGrpSpPr/>
          <p:nvPr/>
        </p:nvGrpSpPr>
        <p:grpSpPr>
          <a:xfrm>
            <a:off x="1430200" y="5132225"/>
            <a:ext cx="7704856" cy="822908"/>
            <a:chOff x="1619672" y="1988840"/>
            <a:chExt cx="7704856" cy="82290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47" name="Chevron 46"/>
            <p:cNvSpPr/>
            <p:nvPr/>
          </p:nvSpPr>
          <p:spPr>
            <a:xfrm>
              <a:off x="3214756" y="1988840"/>
              <a:ext cx="3204742" cy="822905"/>
            </a:xfrm>
            <a:prstGeom prst="chevron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1560506"/>
                <a:satOff val="-1946"/>
                <a:lumOff val="458"/>
                <a:alphaOff val="0"/>
              </a:schemeClr>
            </a:fillRef>
            <a:effectRef idx="0">
              <a:schemeClr val="accent2">
                <a:hueOff val="1560506"/>
                <a:satOff val="-1946"/>
                <a:lumOff val="458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9" name="Chevron 48"/>
            <p:cNvSpPr/>
            <p:nvPr/>
          </p:nvSpPr>
          <p:spPr>
            <a:xfrm>
              <a:off x="5915442" y="1990423"/>
              <a:ext cx="1944216" cy="818159"/>
            </a:xfrm>
            <a:prstGeom prst="chevron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3121013"/>
                <a:satOff val="-3893"/>
                <a:lumOff val="915"/>
                <a:alphaOff val="0"/>
              </a:schemeClr>
            </a:fillRef>
            <a:effectRef idx="0">
              <a:schemeClr val="accent2">
                <a:hueOff val="3121013"/>
                <a:satOff val="-3893"/>
                <a:lumOff val="915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1" name="Chevron 5"/>
            <p:cNvSpPr/>
            <p:nvPr/>
          </p:nvSpPr>
          <p:spPr>
            <a:xfrm>
              <a:off x="7452320" y="1988840"/>
              <a:ext cx="1872208" cy="822908"/>
            </a:xfrm>
            <a:prstGeom prst="chevron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4681519"/>
                <a:satOff val="-5839"/>
                <a:lumOff val="1373"/>
                <a:alphaOff val="0"/>
              </a:schemeClr>
            </a:fillRef>
            <a:effectRef idx="0">
              <a:schemeClr val="accent2">
                <a:hueOff val="4681519"/>
                <a:satOff val="-5839"/>
                <a:lumOff val="1373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3" name="Pentagon 52"/>
            <p:cNvSpPr/>
            <p:nvPr/>
          </p:nvSpPr>
          <p:spPr>
            <a:xfrm>
              <a:off x="1619672" y="1990423"/>
              <a:ext cx="2071196" cy="821325"/>
            </a:xfrm>
            <a:prstGeom prst="homePlat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</p:grpSp>
      <p:sp>
        <p:nvSpPr>
          <p:cNvPr id="10249" name="TextBox 54"/>
          <p:cNvSpPr txBox="1">
            <a:spLocks noChangeArrowheads="1"/>
          </p:cNvSpPr>
          <p:nvPr/>
        </p:nvSpPr>
        <p:spPr bwMode="auto">
          <a:xfrm>
            <a:off x="-122797" y="5235574"/>
            <a:ext cx="16144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>
                <a:solidFill>
                  <a:prstClr val="black"/>
                </a:solidFill>
                <a:cs typeface="Arial" charset="0"/>
              </a:rPr>
              <a:t>Legumes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4038600" y="0"/>
            <a:ext cx="4953000" cy="1066800"/>
          </a:xfrm>
          <a:prstGeom prst="rect">
            <a:avLst/>
          </a:prstGeom>
          <a:noFill/>
        </p:spPr>
        <p:txBody>
          <a:bodyPr wrap="none" rtlCol="0" anchor="ctr" anchorCtr="0">
            <a:no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dirty="0" smtClean="0">
                <a:solidFill>
                  <a:srgbClr val="1F497D">
                    <a:lumMod val="75000"/>
                  </a:srgbClr>
                </a:solidFill>
                <a:latin typeface="Gill Sans MT" pitchFamily="34" charset="0"/>
                <a:cs typeface="Arial" charset="0"/>
              </a:rPr>
              <a:t>Value Chain Context</a:t>
            </a:r>
            <a:endParaRPr lang="en-US" sz="3200" b="1" dirty="0">
              <a:solidFill>
                <a:srgbClr val="1F497D">
                  <a:lumMod val="75000"/>
                </a:srgbClr>
              </a:solidFill>
              <a:latin typeface="Gill Sans MT" pitchFamily="34" charset="0"/>
              <a:cs typeface="Arial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676400" y="2498724"/>
            <a:ext cx="13488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Inputs</a:t>
            </a:r>
            <a:endParaRPr lang="en-US" sz="2400" dirty="0"/>
          </a:p>
        </p:txBody>
      </p:sp>
      <p:sp>
        <p:nvSpPr>
          <p:cNvPr id="70" name="TextBox 69"/>
          <p:cNvSpPr txBox="1"/>
          <p:nvPr/>
        </p:nvSpPr>
        <p:spPr>
          <a:xfrm>
            <a:off x="3886200" y="2514600"/>
            <a:ext cx="16536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Production</a:t>
            </a:r>
            <a:endParaRPr lang="en-US" sz="2400" dirty="0"/>
          </a:p>
        </p:txBody>
      </p:sp>
      <p:sp>
        <p:nvSpPr>
          <p:cNvPr id="71" name="TextBox 70"/>
          <p:cNvSpPr txBox="1"/>
          <p:nvPr/>
        </p:nvSpPr>
        <p:spPr>
          <a:xfrm>
            <a:off x="6059654" y="2510135"/>
            <a:ext cx="1636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Processing</a:t>
            </a:r>
            <a:endParaRPr lang="en-US" sz="2400" dirty="0"/>
          </a:p>
        </p:txBody>
      </p:sp>
      <p:sp>
        <p:nvSpPr>
          <p:cNvPr id="72" name="TextBox 71"/>
          <p:cNvSpPr txBox="1"/>
          <p:nvPr/>
        </p:nvSpPr>
        <p:spPr>
          <a:xfrm>
            <a:off x="7659854" y="2514600"/>
            <a:ext cx="1636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Markets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524850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24"/>
          <p:cNvGrpSpPr>
            <a:grpSpLocks/>
          </p:cNvGrpSpPr>
          <p:nvPr/>
        </p:nvGrpSpPr>
        <p:grpSpPr bwMode="auto">
          <a:xfrm>
            <a:off x="1429778" y="2354262"/>
            <a:ext cx="7705725" cy="823912"/>
            <a:chOff x="1619672" y="1988840"/>
            <a:chExt cx="7704856" cy="822908"/>
          </a:xfrm>
        </p:grpSpPr>
        <p:sp>
          <p:nvSpPr>
            <p:cNvPr id="4" name="Chevron 3"/>
            <p:cNvSpPr/>
            <p:nvPr/>
          </p:nvSpPr>
          <p:spPr>
            <a:xfrm>
              <a:off x="3214930" y="1988840"/>
              <a:ext cx="3204801" cy="822908"/>
            </a:xfrm>
            <a:prstGeom prst="chevron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1560506"/>
                <a:satOff val="-1946"/>
                <a:lumOff val="458"/>
                <a:alphaOff val="0"/>
              </a:schemeClr>
            </a:fillRef>
            <a:effectRef idx="0">
              <a:schemeClr val="accent2">
                <a:hueOff val="1560506"/>
                <a:satOff val="-1946"/>
                <a:lumOff val="458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Chevron 5"/>
            <p:cNvSpPr/>
            <p:nvPr/>
          </p:nvSpPr>
          <p:spPr>
            <a:xfrm>
              <a:off x="5914963" y="1990425"/>
              <a:ext cx="1944469" cy="818152"/>
            </a:xfrm>
            <a:prstGeom prst="chevron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3121013"/>
                <a:satOff val="-3893"/>
                <a:lumOff val="915"/>
                <a:alphaOff val="0"/>
              </a:schemeClr>
            </a:fillRef>
            <a:effectRef idx="0">
              <a:schemeClr val="accent2">
                <a:hueOff val="3121013"/>
                <a:satOff val="-3893"/>
                <a:lumOff val="915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Chevron 5"/>
            <p:cNvSpPr/>
            <p:nvPr/>
          </p:nvSpPr>
          <p:spPr>
            <a:xfrm>
              <a:off x="7453077" y="1988840"/>
              <a:ext cx="1871451" cy="822908"/>
            </a:xfrm>
            <a:prstGeom prst="chevron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4681519"/>
                <a:satOff val="-5839"/>
                <a:lumOff val="1373"/>
                <a:alphaOff val="0"/>
              </a:schemeClr>
            </a:fillRef>
            <a:effectRef idx="0">
              <a:schemeClr val="accent2">
                <a:hueOff val="4681519"/>
                <a:satOff val="-5839"/>
                <a:lumOff val="1373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Pentagon 9"/>
            <p:cNvSpPr/>
            <p:nvPr/>
          </p:nvSpPr>
          <p:spPr>
            <a:xfrm>
              <a:off x="1619672" y="1990425"/>
              <a:ext cx="2071454" cy="818152"/>
            </a:xfrm>
            <a:prstGeom prst="homePlate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</p:grpSp>
      <p:sp>
        <p:nvSpPr>
          <p:cNvPr id="10243" name="TextBox 23"/>
          <p:cNvSpPr txBox="1">
            <a:spLocks noChangeArrowheads="1"/>
          </p:cNvSpPr>
          <p:nvPr/>
        </p:nvSpPr>
        <p:spPr bwMode="auto">
          <a:xfrm>
            <a:off x="74053" y="2498724"/>
            <a:ext cx="14033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400">
                <a:solidFill>
                  <a:prstClr val="black"/>
                </a:solidFill>
                <a:cs typeface="Arial" charset="0"/>
              </a:rPr>
              <a:t>Maize</a:t>
            </a:r>
          </a:p>
        </p:txBody>
      </p:sp>
      <p:grpSp>
        <p:nvGrpSpPr>
          <p:cNvPr id="3" name="Group 25"/>
          <p:cNvGrpSpPr/>
          <p:nvPr/>
        </p:nvGrpSpPr>
        <p:grpSpPr>
          <a:xfrm>
            <a:off x="1439144" y="3260017"/>
            <a:ext cx="7704856" cy="822908"/>
            <a:chOff x="1619672" y="1988840"/>
            <a:chExt cx="7704856" cy="822908"/>
          </a:xfrm>
          <a:solidFill>
            <a:srgbClr val="92D050"/>
          </a:solidFill>
        </p:grpSpPr>
        <p:sp>
          <p:nvSpPr>
            <p:cNvPr id="27" name="Chevron 26"/>
            <p:cNvSpPr/>
            <p:nvPr/>
          </p:nvSpPr>
          <p:spPr>
            <a:xfrm>
              <a:off x="3214756" y="1988840"/>
              <a:ext cx="3204742" cy="822905"/>
            </a:xfrm>
            <a:prstGeom prst="chevron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1560506"/>
                <a:satOff val="-1946"/>
                <a:lumOff val="458"/>
                <a:alphaOff val="0"/>
              </a:schemeClr>
            </a:fillRef>
            <a:effectRef idx="0">
              <a:schemeClr val="accent2">
                <a:hueOff val="1560506"/>
                <a:satOff val="-1946"/>
                <a:lumOff val="458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9" name="Chevron 28"/>
            <p:cNvSpPr/>
            <p:nvPr/>
          </p:nvSpPr>
          <p:spPr>
            <a:xfrm>
              <a:off x="5915442" y="1990423"/>
              <a:ext cx="1944216" cy="818159"/>
            </a:xfrm>
            <a:prstGeom prst="chevron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3121013"/>
                <a:satOff val="-3893"/>
                <a:lumOff val="915"/>
                <a:alphaOff val="0"/>
              </a:schemeClr>
            </a:fillRef>
            <a:effectRef idx="0">
              <a:schemeClr val="accent2">
                <a:hueOff val="3121013"/>
                <a:satOff val="-3893"/>
                <a:lumOff val="915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" name="Chevron 5"/>
            <p:cNvSpPr/>
            <p:nvPr/>
          </p:nvSpPr>
          <p:spPr>
            <a:xfrm>
              <a:off x="7452320" y="1988840"/>
              <a:ext cx="1872208" cy="822908"/>
            </a:xfrm>
            <a:prstGeom prst="chevron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4681519"/>
                <a:satOff val="-5839"/>
                <a:lumOff val="1373"/>
                <a:alphaOff val="0"/>
              </a:schemeClr>
            </a:fillRef>
            <a:effectRef idx="0">
              <a:schemeClr val="accent2">
                <a:hueOff val="4681519"/>
                <a:satOff val="-5839"/>
                <a:lumOff val="1373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3" name="Pentagon 32"/>
            <p:cNvSpPr/>
            <p:nvPr/>
          </p:nvSpPr>
          <p:spPr>
            <a:xfrm>
              <a:off x="1619672" y="1990423"/>
              <a:ext cx="2071196" cy="818159"/>
            </a:xfrm>
            <a:prstGeom prst="homePlat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</p:grpSp>
      <p:sp>
        <p:nvSpPr>
          <p:cNvPr id="10245" name="TextBox 34"/>
          <p:cNvSpPr txBox="1">
            <a:spLocks noChangeArrowheads="1"/>
          </p:cNvSpPr>
          <p:nvPr/>
        </p:nvSpPr>
        <p:spPr bwMode="auto">
          <a:xfrm>
            <a:off x="-291072" y="3421062"/>
            <a:ext cx="1787525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200">
                <a:solidFill>
                  <a:prstClr val="black"/>
                </a:solidFill>
                <a:cs typeface="Arial" charset="0"/>
              </a:rPr>
              <a:t>Horticulture</a:t>
            </a:r>
          </a:p>
        </p:txBody>
      </p:sp>
      <p:grpSp>
        <p:nvGrpSpPr>
          <p:cNvPr id="5" name="Group 35"/>
          <p:cNvGrpSpPr/>
          <p:nvPr/>
        </p:nvGrpSpPr>
        <p:grpSpPr>
          <a:xfrm>
            <a:off x="1430200" y="4173533"/>
            <a:ext cx="7704856" cy="822908"/>
            <a:chOff x="1619672" y="1988840"/>
            <a:chExt cx="7704856" cy="822908"/>
          </a:xfrm>
          <a:solidFill>
            <a:schemeClr val="bg2">
              <a:lumMod val="50000"/>
            </a:schemeClr>
          </a:solidFill>
        </p:grpSpPr>
        <p:sp>
          <p:nvSpPr>
            <p:cNvPr id="37" name="Chevron 36"/>
            <p:cNvSpPr/>
            <p:nvPr/>
          </p:nvSpPr>
          <p:spPr>
            <a:xfrm>
              <a:off x="3214756" y="1988840"/>
              <a:ext cx="3204742" cy="822905"/>
            </a:xfrm>
            <a:prstGeom prst="chevron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1560506"/>
                <a:satOff val="-1946"/>
                <a:lumOff val="458"/>
                <a:alphaOff val="0"/>
              </a:schemeClr>
            </a:fillRef>
            <a:effectRef idx="0">
              <a:schemeClr val="accent2">
                <a:hueOff val="1560506"/>
                <a:satOff val="-1946"/>
                <a:lumOff val="458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" name="Chevron 38"/>
            <p:cNvSpPr/>
            <p:nvPr/>
          </p:nvSpPr>
          <p:spPr>
            <a:xfrm>
              <a:off x="5915442" y="1990423"/>
              <a:ext cx="1944216" cy="818159"/>
            </a:xfrm>
            <a:prstGeom prst="chevron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3121013"/>
                <a:satOff val="-3893"/>
                <a:lumOff val="915"/>
                <a:alphaOff val="0"/>
              </a:schemeClr>
            </a:fillRef>
            <a:effectRef idx="0">
              <a:schemeClr val="accent2">
                <a:hueOff val="3121013"/>
                <a:satOff val="-3893"/>
                <a:lumOff val="915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1" name="Chevron 5"/>
            <p:cNvSpPr/>
            <p:nvPr/>
          </p:nvSpPr>
          <p:spPr>
            <a:xfrm>
              <a:off x="7452320" y="1988840"/>
              <a:ext cx="1872208" cy="822908"/>
            </a:xfrm>
            <a:prstGeom prst="chevron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4681519"/>
                <a:satOff val="-5839"/>
                <a:lumOff val="1373"/>
                <a:alphaOff val="0"/>
              </a:schemeClr>
            </a:fillRef>
            <a:effectRef idx="0">
              <a:schemeClr val="accent2">
                <a:hueOff val="4681519"/>
                <a:satOff val="-5839"/>
                <a:lumOff val="1373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3" name="Pentagon 42"/>
            <p:cNvSpPr/>
            <p:nvPr/>
          </p:nvSpPr>
          <p:spPr>
            <a:xfrm>
              <a:off x="1619672" y="1990423"/>
              <a:ext cx="2071196" cy="818159"/>
            </a:xfrm>
            <a:prstGeom prst="homePlat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</p:grpSp>
      <p:sp>
        <p:nvSpPr>
          <p:cNvPr id="10247" name="TextBox 44"/>
          <p:cNvSpPr txBox="1">
            <a:spLocks noChangeArrowheads="1"/>
          </p:cNvSpPr>
          <p:nvPr/>
        </p:nvSpPr>
        <p:spPr bwMode="auto">
          <a:xfrm>
            <a:off x="-141847" y="4341812"/>
            <a:ext cx="161448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400">
                <a:solidFill>
                  <a:prstClr val="black"/>
                </a:solidFill>
                <a:cs typeface="Arial" charset="0"/>
              </a:rPr>
              <a:t>Livestock</a:t>
            </a:r>
          </a:p>
        </p:txBody>
      </p:sp>
      <p:grpSp>
        <p:nvGrpSpPr>
          <p:cNvPr id="7" name="Group 45"/>
          <p:cNvGrpSpPr/>
          <p:nvPr/>
        </p:nvGrpSpPr>
        <p:grpSpPr>
          <a:xfrm>
            <a:off x="1430200" y="5132225"/>
            <a:ext cx="7704856" cy="822908"/>
            <a:chOff x="1619672" y="1988840"/>
            <a:chExt cx="7704856" cy="82290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47" name="Chevron 46"/>
            <p:cNvSpPr/>
            <p:nvPr/>
          </p:nvSpPr>
          <p:spPr>
            <a:xfrm>
              <a:off x="3214756" y="1988840"/>
              <a:ext cx="3204742" cy="822905"/>
            </a:xfrm>
            <a:prstGeom prst="chevron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1560506"/>
                <a:satOff val="-1946"/>
                <a:lumOff val="458"/>
                <a:alphaOff val="0"/>
              </a:schemeClr>
            </a:fillRef>
            <a:effectRef idx="0">
              <a:schemeClr val="accent2">
                <a:hueOff val="1560506"/>
                <a:satOff val="-1946"/>
                <a:lumOff val="458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9" name="Chevron 48"/>
            <p:cNvSpPr/>
            <p:nvPr/>
          </p:nvSpPr>
          <p:spPr>
            <a:xfrm>
              <a:off x="5915442" y="1990423"/>
              <a:ext cx="1944216" cy="818159"/>
            </a:xfrm>
            <a:prstGeom prst="chevron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3121013"/>
                <a:satOff val="-3893"/>
                <a:lumOff val="915"/>
                <a:alphaOff val="0"/>
              </a:schemeClr>
            </a:fillRef>
            <a:effectRef idx="0">
              <a:schemeClr val="accent2">
                <a:hueOff val="3121013"/>
                <a:satOff val="-3893"/>
                <a:lumOff val="915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1" name="Chevron 5"/>
            <p:cNvSpPr/>
            <p:nvPr/>
          </p:nvSpPr>
          <p:spPr>
            <a:xfrm>
              <a:off x="7452320" y="1988840"/>
              <a:ext cx="1872208" cy="822908"/>
            </a:xfrm>
            <a:prstGeom prst="chevron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4681519"/>
                <a:satOff val="-5839"/>
                <a:lumOff val="1373"/>
                <a:alphaOff val="0"/>
              </a:schemeClr>
            </a:fillRef>
            <a:effectRef idx="0">
              <a:schemeClr val="accent2">
                <a:hueOff val="4681519"/>
                <a:satOff val="-5839"/>
                <a:lumOff val="1373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3" name="Pentagon 52"/>
            <p:cNvSpPr/>
            <p:nvPr/>
          </p:nvSpPr>
          <p:spPr>
            <a:xfrm>
              <a:off x="1619672" y="1990423"/>
              <a:ext cx="2071196" cy="821325"/>
            </a:xfrm>
            <a:prstGeom prst="homePlat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</p:grpSp>
      <p:sp>
        <p:nvSpPr>
          <p:cNvPr id="10249" name="TextBox 54"/>
          <p:cNvSpPr txBox="1">
            <a:spLocks noChangeArrowheads="1"/>
          </p:cNvSpPr>
          <p:nvPr/>
        </p:nvSpPr>
        <p:spPr bwMode="auto">
          <a:xfrm>
            <a:off x="-122797" y="5235574"/>
            <a:ext cx="161448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400">
                <a:solidFill>
                  <a:prstClr val="black"/>
                </a:solidFill>
                <a:cs typeface="Arial" charset="0"/>
              </a:rPr>
              <a:t>Legumes</a:t>
            </a:r>
          </a:p>
        </p:txBody>
      </p:sp>
      <p:grpSp>
        <p:nvGrpSpPr>
          <p:cNvPr id="10250" name="Group 78"/>
          <p:cNvGrpSpPr>
            <a:grpSpLocks/>
          </p:cNvGrpSpPr>
          <p:nvPr/>
        </p:nvGrpSpPr>
        <p:grpSpPr bwMode="auto">
          <a:xfrm>
            <a:off x="5966853" y="2066924"/>
            <a:ext cx="2303463" cy="4176713"/>
            <a:chOff x="5796136" y="1700808"/>
            <a:chExt cx="2304256" cy="4176464"/>
          </a:xfrm>
        </p:grpSpPr>
        <p:grpSp>
          <p:nvGrpSpPr>
            <p:cNvPr id="10265" name="Group 118"/>
            <p:cNvGrpSpPr>
              <a:grpSpLocks/>
            </p:cNvGrpSpPr>
            <p:nvPr/>
          </p:nvGrpSpPr>
          <p:grpSpPr bwMode="auto">
            <a:xfrm>
              <a:off x="7222162" y="1700808"/>
              <a:ext cx="878230" cy="4176461"/>
              <a:chOff x="7222162" y="1700808"/>
              <a:chExt cx="878230" cy="4176461"/>
            </a:xfrm>
          </p:grpSpPr>
          <p:sp>
            <p:nvSpPr>
              <p:cNvPr id="87" name="Can 86"/>
              <p:cNvSpPr/>
              <p:nvPr/>
            </p:nvSpPr>
            <p:spPr>
              <a:xfrm rot="16200000">
                <a:off x="5573065" y="3349946"/>
                <a:ext cx="4176464" cy="878190"/>
              </a:xfrm>
              <a:prstGeom prst="can">
                <a:avLst>
                  <a:gd name="adj" fmla="val 50000"/>
                </a:avLst>
              </a:prstGeom>
              <a:solidFill>
                <a:schemeClr val="accent5">
                  <a:lumMod val="75000"/>
                  <a:alpha val="63137"/>
                </a:schemeClr>
              </a:solidFill>
              <a:ln>
                <a:prstDash val="lg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273" name="TextBox 87"/>
              <p:cNvSpPr txBox="1">
                <a:spLocks noChangeArrowheads="1"/>
              </p:cNvSpPr>
              <p:nvPr/>
            </p:nvSpPr>
            <p:spPr bwMode="auto">
              <a:xfrm rot="-5400000">
                <a:off x="5897949" y="3596055"/>
                <a:ext cx="3881665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2800" b="1">
                    <a:solidFill>
                      <a:prstClr val="black"/>
                    </a:solidFill>
                    <a:cs typeface="Arial" charset="0"/>
                  </a:rPr>
                  <a:t>Marketing</a:t>
                </a:r>
              </a:p>
            </p:txBody>
          </p:sp>
        </p:grpSp>
        <p:grpSp>
          <p:nvGrpSpPr>
            <p:cNvPr id="10266" name="Group 117"/>
            <p:cNvGrpSpPr>
              <a:grpSpLocks/>
            </p:cNvGrpSpPr>
            <p:nvPr/>
          </p:nvGrpSpPr>
          <p:grpSpPr bwMode="auto">
            <a:xfrm>
              <a:off x="6502082" y="1700811"/>
              <a:ext cx="878230" cy="4176461"/>
              <a:chOff x="6502082" y="1700811"/>
              <a:chExt cx="878230" cy="4176461"/>
            </a:xfrm>
          </p:grpSpPr>
          <p:sp>
            <p:nvSpPr>
              <p:cNvPr id="85" name="Can 84"/>
              <p:cNvSpPr/>
              <p:nvPr/>
            </p:nvSpPr>
            <p:spPr>
              <a:xfrm rot="16200000">
                <a:off x="4853680" y="3349946"/>
                <a:ext cx="4176464" cy="878189"/>
              </a:xfrm>
              <a:prstGeom prst="can">
                <a:avLst>
                  <a:gd name="adj" fmla="val 50000"/>
                </a:avLst>
              </a:prstGeom>
              <a:solidFill>
                <a:schemeClr val="accent4">
                  <a:lumMod val="60000"/>
                  <a:lumOff val="40000"/>
                  <a:alpha val="63137"/>
                </a:schemeClr>
              </a:solidFill>
              <a:ln>
                <a:prstDash val="lg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271" name="TextBox 85"/>
              <p:cNvSpPr txBox="1">
                <a:spLocks noChangeArrowheads="1"/>
              </p:cNvSpPr>
              <p:nvPr/>
            </p:nvSpPr>
            <p:spPr bwMode="auto">
              <a:xfrm rot="-5400000">
                <a:off x="5156558" y="3621577"/>
                <a:ext cx="3881665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2800" b="1" dirty="0">
                    <a:solidFill>
                      <a:prstClr val="black"/>
                    </a:solidFill>
                    <a:cs typeface="Arial" charset="0"/>
                  </a:rPr>
                  <a:t>Milling / packaging</a:t>
                </a:r>
              </a:p>
            </p:txBody>
          </p:sp>
        </p:grpSp>
        <p:grpSp>
          <p:nvGrpSpPr>
            <p:cNvPr id="10267" name="Group 92"/>
            <p:cNvGrpSpPr>
              <a:grpSpLocks/>
            </p:cNvGrpSpPr>
            <p:nvPr/>
          </p:nvGrpSpPr>
          <p:grpSpPr bwMode="auto">
            <a:xfrm>
              <a:off x="5796136" y="1700811"/>
              <a:ext cx="878230" cy="4176461"/>
              <a:chOff x="6156176" y="2780928"/>
              <a:chExt cx="656455" cy="2592289"/>
            </a:xfrm>
          </p:grpSpPr>
          <p:sp>
            <p:nvSpPr>
              <p:cNvPr id="83" name="Can 82"/>
              <p:cNvSpPr/>
              <p:nvPr/>
            </p:nvSpPr>
            <p:spPr>
              <a:xfrm rot="16200000">
                <a:off x="5188243" y="3748859"/>
                <a:ext cx="2592291" cy="656425"/>
              </a:xfrm>
              <a:prstGeom prst="can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  <a:alpha val="63137"/>
                </a:schemeClr>
              </a:solidFill>
              <a:ln>
                <a:prstDash val="lg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269" name="TextBox 83"/>
              <p:cNvSpPr txBox="1">
                <a:spLocks noChangeArrowheads="1"/>
              </p:cNvSpPr>
              <p:nvPr/>
            </p:nvSpPr>
            <p:spPr bwMode="auto">
              <a:xfrm rot="-5400000">
                <a:off x="5407297" y="3939961"/>
                <a:ext cx="2409312" cy="3910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2800" b="1">
                    <a:solidFill>
                      <a:prstClr val="black"/>
                    </a:solidFill>
                    <a:cs typeface="Arial" charset="0"/>
                  </a:rPr>
                  <a:t>Post-harvest storage</a:t>
                </a:r>
              </a:p>
            </p:txBody>
          </p:sp>
        </p:grpSp>
      </p:grpSp>
      <p:grpSp>
        <p:nvGrpSpPr>
          <p:cNvPr id="10251" name="Group 57"/>
          <p:cNvGrpSpPr>
            <a:grpSpLocks/>
          </p:cNvGrpSpPr>
          <p:nvPr/>
        </p:nvGrpSpPr>
        <p:grpSpPr bwMode="auto">
          <a:xfrm>
            <a:off x="2942666" y="2066924"/>
            <a:ext cx="3281362" cy="4176713"/>
            <a:chOff x="3234015" y="1700808"/>
            <a:chExt cx="3282201" cy="4176461"/>
          </a:xfrm>
        </p:grpSpPr>
        <p:sp>
          <p:nvSpPr>
            <p:cNvPr id="56" name="Can 55"/>
            <p:cNvSpPr/>
            <p:nvPr/>
          </p:nvSpPr>
          <p:spPr>
            <a:xfrm rot="16200000">
              <a:off x="2786884" y="2147938"/>
              <a:ext cx="4176461" cy="3282201"/>
            </a:xfrm>
            <a:prstGeom prst="can">
              <a:avLst>
                <a:gd name="adj" fmla="val 17530"/>
              </a:avLst>
            </a:prstGeom>
            <a:solidFill>
              <a:srgbClr val="4F81BD">
                <a:alpha val="80000"/>
              </a:srgbClr>
            </a:solidFill>
            <a:ln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264" name="TextBox 56"/>
            <p:cNvSpPr txBox="1">
              <a:spLocks noChangeArrowheads="1"/>
            </p:cNvSpPr>
            <p:nvPr/>
          </p:nvSpPr>
          <p:spPr bwMode="auto">
            <a:xfrm>
              <a:off x="4067944" y="3265820"/>
              <a:ext cx="2232248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sz="2800" b="1">
                  <a:solidFill>
                    <a:prstClr val="black"/>
                  </a:solidFill>
                  <a:cs typeface="Arial" charset="0"/>
                </a:rPr>
                <a:t>Production</a:t>
              </a:r>
            </a:p>
          </p:txBody>
        </p:sp>
      </p:grpSp>
      <p:grpSp>
        <p:nvGrpSpPr>
          <p:cNvPr id="10252" name="Group 68"/>
          <p:cNvGrpSpPr>
            <a:grpSpLocks/>
          </p:cNvGrpSpPr>
          <p:nvPr/>
        </p:nvGrpSpPr>
        <p:grpSpPr bwMode="auto">
          <a:xfrm>
            <a:off x="1286903" y="2066924"/>
            <a:ext cx="2087563" cy="4176713"/>
            <a:chOff x="1475656" y="1700808"/>
            <a:chExt cx="2088232" cy="4176464"/>
          </a:xfrm>
        </p:grpSpPr>
        <p:grpSp>
          <p:nvGrpSpPr>
            <p:cNvPr id="10254" name="Group 95"/>
            <p:cNvGrpSpPr>
              <a:grpSpLocks/>
            </p:cNvGrpSpPr>
            <p:nvPr/>
          </p:nvGrpSpPr>
          <p:grpSpPr bwMode="auto">
            <a:xfrm>
              <a:off x="2669885" y="1700808"/>
              <a:ext cx="894003" cy="4176461"/>
              <a:chOff x="1475656" y="2780926"/>
              <a:chExt cx="668245" cy="2592289"/>
            </a:xfrm>
          </p:grpSpPr>
          <p:sp>
            <p:nvSpPr>
              <p:cNvPr id="77" name="Can 76"/>
              <p:cNvSpPr/>
              <p:nvPr/>
            </p:nvSpPr>
            <p:spPr>
              <a:xfrm rot="16200000">
                <a:off x="507681" y="3748867"/>
                <a:ext cx="2592291" cy="656409"/>
              </a:xfrm>
              <a:prstGeom prst="can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  <a:alpha val="63137"/>
                </a:schemeClr>
              </a:solidFill>
              <a:ln>
                <a:prstDash val="lg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262" name="TextBox 77"/>
              <p:cNvSpPr txBox="1">
                <a:spLocks noChangeArrowheads="1"/>
              </p:cNvSpPr>
              <p:nvPr/>
            </p:nvSpPr>
            <p:spPr bwMode="auto">
              <a:xfrm rot="-5400000">
                <a:off x="868234" y="3848474"/>
                <a:ext cx="2160240" cy="3910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2800" b="1">
                    <a:solidFill>
                      <a:prstClr val="black"/>
                    </a:solidFill>
                    <a:cs typeface="Arial" charset="0"/>
                  </a:rPr>
                  <a:t>Extension</a:t>
                </a:r>
              </a:p>
            </p:txBody>
          </p:sp>
        </p:grpSp>
        <p:grpSp>
          <p:nvGrpSpPr>
            <p:cNvPr id="10255" name="Group 96"/>
            <p:cNvGrpSpPr>
              <a:grpSpLocks/>
            </p:cNvGrpSpPr>
            <p:nvPr/>
          </p:nvGrpSpPr>
          <p:grpSpPr bwMode="auto">
            <a:xfrm>
              <a:off x="2031768" y="1700811"/>
              <a:ext cx="878230" cy="4176461"/>
              <a:chOff x="2483769" y="2780928"/>
              <a:chExt cx="656455" cy="2592289"/>
            </a:xfrm>
          </p:grpSpPr>
          <p:sp>
            <p:nvSpPr>
              <p:cNvPr id="75" name="Can 74"/>
              <p:cNvSpPr/>
              <p:nvPr/>
            </p:nvSpPr>
            <p:spPr>
              <a:xfrm rot="16200000">
                <a:off x="1515597" y="3748867"/>
                <a:ext cx="2592291" cy="656409"/>
              </a:xfrm>
              <a:prstGeom prst="can">
                <a:avLst>
                  <a:gd name="adj" fmla="val 50000"/>
                </a:avLst>
              </a:prstGeom>
              <a:solidFill>
                <a:schemeClr val="accent4">
                  <a:lumMod val="60000"/>
                  <a:lumOff val="40000"/>
                  <a:alpha val="63137"/>
                </a:schemeClr>
              </a:solidFill>
              <a:ln>
                <a:prstDash val="lg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260" name="TextBox 75"/>
              <p:cNvSpPr txBox="1">
                <a:spLocks noChangeArrowheads="1"/>
              </p:cNvSpPr>
              <p:nvPr/>
            </p:nvSpPr>
            <p:spPr bwMode="auto">
              <a:xfrm rot="-5400000">
                <a:off x="1708137" y="3888534"/>
                <a:ext cx="2458207" cy="3910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2800" b="1">
                    <a:solidFill>
                      <a:prstClr val="black"/>
                    </a:solidFill>
                    <a:cs typeface="Arial" charset="0"/>
                  </a:rPr>
                  <a:t>Equipment / fertilizer</a:t>
                </a:r>
              </a:p>
            </p:txBody>
          </p:sp>
        </p:grpSp>
        <p:grpSp>
          <p:nvGrpSpPr>
            <p:cNvPr id="10256" name="Group 97"/>
            <p:cNvGrpSpPr>
              <a:grpSpLocks/>
            </p:cNvGrpSpPr>
            <p:nvPr/>
          </p:nvGrpSpPr>
          <p:grpSpPr bwMode="auto">
            <a:xfrm>
              <a:off x="1475656" y="1700811"/>
              <a:ext cx="878230" cy="4176461"/>
              <a:chOff x="1979712" y="2780928"/>
              <a:chExt cx="656455" cy="2592289"/>
            </a:xfrm>
          </p:grpSpPr>
          <p:sp>
            <p:nvSpPr>
              <p:cNvPr id="73" name="Can 72"/>
              <p:cNvSpPr/>
              <p:nvPr/>
            </p:nvSpPr>
            <p:spPr>
              <a:xfrm rot="16200000">
                <a:off x="1011771" y="3748867"/>
                <a:ext cx="2592291" cy="656409"/>
              </a:xfrm>
              <a:prstGeom prst="can">
                <a:avLst>
                  <a:gd name="adj" fmla="val 50000"/>
                </a:avLst>
              </a:prstGeom>
              <a:solidFill>
                <a:schemeClr val="accent5">
                  <a:lumMod val="75000"/>
                  <a:alpha val="63137"/>
                </a:schemeClr>
              </a:solidFill>
              <a:ln>
                <a:prstDash val="lg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258" name="TextBox 73"/>
              <p:cNvSpPr txBox="1">
                <a:spLocks noChangeArrowheads="1"/>
              </p:cNvSpPr>
              <p:nvPr/>
            </p:nvSpPr>
            <p:spPr bwMode="auto">
              <a:xfrm rot="-5400000">
                <a:off x="1139346" y="3881525"/>
                <a:ext cx="2592286" cy="3910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2800" b="1">
                    <a:solidFill>
                      <a:prstClr val="black"/>
                    </a:solidFill>
                    <a:cs typeface="Arial" charset="0"/>
                  </a:rPr>
                  <a:t>Seeds &amp; Breeds </a:t>
                </a:r>
              </a:p>
            </p:txBody>
          </p:sp>
        </p:grpSp>
      </p:grpSp>
      <p:grpSp>
        <p:nvGrpSpPr>
          <p:cNvPr id="60" name="Group 60"/>
          <p:cNvGrpSpPr>
            <a:grpSpLocks/>
          </p:cNvGrpSpPr>
          <p:nvPr/>
        </p:nvGrpSpPr>
        <p:grpSpPr bwMode="auto">
          <a:xfrm>
            <a:off x="1718703" y="6230937"/>
            <a:ext cx="2864643" cy="227013"/>
            <a:chOff x="1907704" y="5877273"/>
            <a:chExt cx="2736304" cy="432047"/>
          </a:xfrm>
        </p:grpSpPr>
        <p:sp>
          <p:nvSpPr>
            <p:cNvPr id="61" name="Left Bracket 60"/>
            <p:cNvSpPr/>
            <p:nvPr/>
          </p:nvSpPr>
          <p:spPr>
            <a:xfrm rot="16200000">
              <a:off x="3070951" y="4736263"/>
              <a:ext cx="409809" cy="2736304"/>
            </a:xfrm>
            <a:prstGeom prst="leftBracket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2" name="Left Bracket 61"/>
            <p:cNvSpPr/>
            <p:nvPr/>
          </p:nvSpPr>
          <p:spPr>
            <a:xfrm rot="16200000">
              <a:off x="3359192" y="5019739"/>
              <a:ext cx="409809" cy="2159822"/>
            </a:xfrm>
            <a:prstGeom prst="leftBracket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3" name="Left Bracket 62"/>
            <p:cNvSpPr/>
            <p:nvPr/>
          </p:nvSpPr>
          <p:spPr>
            <a:xfrm rot="16200000">
              <a:off x="3646639" y="5289714"/>
              <a:ext cx="409809" cy="1584928"/>
            </a:xfrm>
            <a:prstGeom prst="leftBracket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64" name="Group 61"/>
          <p:cNvGrpSpPr>
            <a:grpSpLocks/>
          </p:cNvGrpSpPr>
          <p:nvPr/>
        </p:nvGrpSpPr>
        <p:grpSpPr bwMode="auto">
          <a:xfrm flipH="1">
            <a:off x="4453965" y="6230937"/>
            <a:ext cx="3621121" cy="227013"/>
            <a:chOff x="1907704" y="5877273"/>
            <a:chExt cx="2736304" cy="432047"/>
          </a:xfrm>
        </p:grpSpPr>
        <p:sp>
          <p:nvSpPr>
            <p:cNvPr id="65" name="Left Bracket 64"/>
            <p:cNvSpPr/>
            <p:nvPr/>
          </p:nvSpPr>
          <p:spPr>
            <a:xfrm rot="16200000">
              <a:off x="3070951" y="4736263"/>
              <a:ext cx="409809" cy="2736304"/>
            </a:xfrm>
            <a:prstGeom prst="leftBracket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6" name="Left Bracket 65"/>
            <p:cNvSpPr/>
            <p:nvPr/>
          </p:nvSpPr>
          <p:spPr>
            <a:xfrm rot="16200000">
              <a:off x="3359282" y="5019828"/>
              <a:ext cx="409809" cy="2159644"/>
            </a:xfrm>
            <a:prstGeom prst="leftBracket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7" name="Left Bracket 66"/>
            <p:cNvSpPr/>
            <p:nvPr/>
          </p:nvSpPr>
          <p:spPr>
            <a:xfrm rot="16200000">
              <a:off x="3646982" y="5290057"/>
              <a:ext cx="409809" cy="1584242"/>
            </a:xfrm>
            <a:prstGeom prst="leftBracket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68" name="TextBox 66"/>
          <p:cNvSpPr txBox="1">
            <a:spLocks noChangeArrowheads="1"/>
          </p:cNvSpPr>
          <p:nvPr/>
        </p:nvSpPr>
        <p:spPr bwMode="auto">
          <a:xfrm>
            <a:off x="2352116" y="6472237"/>
            <a:ext cx="43926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prstClr val="black"/>
                </a:solidFill>
                <a:cs typeface="Arial" charset="0"/>
              </a:rPr>
              <a:t>Strong, formalized linkages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4038600" y="0"/>
            <a:ext cx="4953000" cy="1066800"/>
          </a:xfrm>
          <a:prstGeom prst="rect">
            <a:avLst/>
          </a:prstGeom>
          <a:noFill/>
        </p:spPr>
        <p:txBody>
          <a:bodyPr wrap="none" rtlCol="0" anchor="ctr" anchorCtr="0">
            <a:no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dirty="0" smtClean="0">
                <a:solidFill>
                  <a:srgbClr val="1F497D">
                    <a:lumMod val="75000"/>
                  </a:srgbClr>
                </a:solidFill>
                <a:latin typeface="Gill Sans MT" pitchFamily="34" charset="0"/>
                <a:cs typeface="Arial" charset="0"/>
              </a:rPr>
              <a:t>Value Chain Context</a:t>
            </a:r>
            <a:endParaRPr lang="en-US" sz="3200" b="1" dirty="0">
              <a:solidFill>
                <a:srgbClr val="1F497D">
                  <a:lumMod val="75000"/>
                </a:srgbClr>
              </a:solidFill>
              <a:latin typeface="Gill Sans MT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3115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24"/>
          <p:cNvGrpSpPr>
            <a:grpSpLocks/>
          </p:cNvGrpSpPr>
          <p:nvPr/>
        </p:nvGrpSpPr>
        <p:grpSpPr bwMode="auto">
          <a:xfrm>
            <a:off x="1429778" y="2354262"/>
            <a:ext cx="7705725" cy="823912"/>
            <a:chOff x="1619672" y="1988840"/>
            <a:chExt cx="7704856" cy="822908"/>
          </a:xfrm>
        </p:grpSpPr>
        <p:sp>
          <p:nvSpPr>
            <p:cNvPr id="4" name="Chevron 3"/>
            <p:cNvSpPr/>
            <p:nvPr/>
          </p:nvSpPr>
          <p:spPr>
            <a:xfrm>
              <a:off x="3214930" y="1988840"/>
              <a:ext cx="3204801" cy="822908"/>
            </a:xfrm>
            <a:prstGeom prst="chevron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1560506"/>
                <a:satOff val="-1946"/>
                <a:lumOff val="458"/>
                <a:alphaOff val="0"/>
              </a:schemeClr>
            </a:fillRef>
            <a:effectRef idx="0">
              <a:schemeClr val="accent2">
                <a:hueOff val="1560506"/>
                <a:satOff val="-1946"/>
                <a:lumOff val="458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Chevron 5"/>
            <p:cNvSpPr/>
            <p:nvPr/>
          </p:nvSpPr>
          <p:spPr>
            <a:xfrm>
              <a:off x="5914963" y="1990425"/>
              <a:ext cx="1944469" cy="818152"/>
            </a:xfrm>
            <a:prstGeom prst="chevron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3121013"/>
                <a:satOff val="-3893"/>
                <a:lumOff val="915"/>
                <a:alphaOff val="0"/>
              </a:schemeClr>
            </a:fillRef>
            <a:effectRef idx="0">
              <a:schemeClr val="accent2">
                <a:hueOff val="3121013"/>
                <a:satOff val="-3893"/>
                <a:lumOff val="915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Chevron 5"/>
            <p:cNvSpPr/>
            <p:nvPr/>
          </p:nvSpPr>
          <p:spPr>
            <a:xfrm>
              <a:off x="7453077" y="1988840"/>
              <a:ext cx="1871451" cy="822908"/>
            </a:xfrm>
            <a:prstGeom prst="chevron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4681519"/>
                <a:satOff val="-5839"/>
                <a:lumOff val="1373"/>
                <a:alphaOff val="0"/>
              </a:schemeClr>
            </a:fillRef>
            <a:effectRef idx="0">
              <a:schemeClr val="accent2">
                <a:hueOff val="4681519"/>
                <a:satOff val="-5839"/>
                <a:lumOff val="1373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Pentagon 9"/>
            <p:cNvSpPr/>
            <p:nvPr/>
          </p:nvSpPr>
          <p:spPr>
            <a:xfrm>
              <a:off x="1619672" y="1990425"/>
              <a:ext cx="2071454" cy="818152"/>
            </a:xfrm>
            <a:prstGeom prst="homePlate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</p:grpSp>
      <p:sp>
        <p:nvSpPr>
          <p:cNvPr id="10243" name="TextBox 23"/>
          <p:cNvSpPr txBox="1">
            <a:spLocks noChangeArrowheads="1"/>
          </p:cNvSpPr>
          <p:nvPr/>
        </p:nvSpPr>
        <p:spPr bwMode="auto">
          <a:xfrm>
            <a:off x="74053" y="2498724"/>
            <a:ext cx="14033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400">
                <a:solidFill>
                  <a:prstClr val="black"/>
                </a:solidFill>
                <a:cs typeface="Arial" charset="0"/>
              </a:rPr>
              <a:t>Maize</a:t>
            </a:r>
          </a:p>
        </p:txBody>
      </p:sp>
      <p:grpSp>
        <p:nvGrpSpPr>
          <p:cNvPr id="3" name="Group 25"/>
          <p:cNvGrpSpPr/>
          <p:nvPr/>
        </p:nvGrpSpPr>
        <p:grpSpPr>
          <a:xfrm>
            <a:off x="1439144" y="3260017"/>
            <a:ext cx="7704856" cy="822908"/>
            <a:chOff x="1619672" y="1988840"/>
            <a:chExt cx="7704856" cy="822908"/>
          </a:xfrm>
          <a:solidFill>
            <a:srgbClr val="92D050"/>
          </a:solidFill>
        </p:grpSpPr>
        <p:sp>
          <p:nvSpPr>
            <p:cNvPr id="27" name="Chevron 26"/>
            <p:cNvSpPr/>
            <p:nvPr/>
          </p:nvSpPr>
          <p:spPr>
            <a:xfrm>
              <a:off x="3214756" y="1988840"/>
              <a:ext cx="3204742" cy="822905"/>
            </a:xfrm>
            <a:prstGeom prst="chevron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1560506"/>
                <a:satOff val="-1946"/>
                <a:lumOff val="458"/>
                <a:alphaOff val="0"/>
              </a:schemeClr>
            </a:fillRef>
            <a:effectRef idx="0">
              <a:schemeClr val="accent2">
                <a:hueOff val="1560506"/>
                <a:satOff val="-1946"/>
                <a:lumOff val="458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9" name="Chevron 28"/>
            <p:cNvSpPr/>
            <p:nvPr/>
          </p:nvSpPr>
          <p:spPr>
            <a:xfrm>
              <a:off x="5915442" y="1990423"/>
              <a:ext cx="1944216" cy="818159"/>
            </a:xfrm>
            <a:prstGeom prst="chevron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3121013"/>
                <a:satOff val="-3893"/>
                <a:lumOff val="915"/>
                <a:alphaOff val="0"/>
              </a:schemeClr>
            </a:fillRef>
            <a:effectRef idx="0">
              <a:schemeClr val="accent2">
                <a:hueOff val="3121013"/>
                <a:satOff val="-3893"/>
                <a:lumOff val="915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" name="Chevron 5"/>
            <p:cNvSpPr/>
            <p:nvPr/>
          </p:nvSpPr>
          <p:spPr>
            <a:xfrm>
              <a:off x="7452320" y="1988840"/>
              <a:ext cx="1872208" cy="822908"/>
            </a:xfrm>
            <a:prstGeom prst="chevron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4681519"/>
                <a:satOff val="-5839"/>
                <a:lumOff val="1373"/>
                <a:alphaOff val="0"/>
              </a:schemeClr>
            </a:fillRef>
            <a:effectRef idx="0">
              <a:schemeClr val="accent2">
                <a:hueOff val="4681519"/>
                <a:satOff val="-5839"/>
                <a:lumOff val="1373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3" name="Pentagon 32"/>
            <p:cNvSpPr/>
            <p:nvPr/>
          </p:nvSpPr>
          <p:spPr>
            <a:xfrm>
              <a:off x="1619672" y="1990423"/>
              <a:ext cx="2071196" cy="818159"/>
            </a:xfrm>
            <a:prstGeom prst="homePlat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</p:grpSp>
      <p:sp>
        <p:nvSpPr>
          <p:cNvPr id="10245" name="TextBox 34"/>
          <p:cNvSpPr txBox="1">
            <a:spLocks noChangeArrowheads="1"/>
          </p:cNvSpPr>
          <p:nvPr/>
        </p:nvSpPr>
        <p:spPr bwMode="auto">
          <a:xfrm>
            <a:off x="-291072" y="3421062"/>
            <a:ext cx="1787525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200">
                <a:solidFill>
                  <a:prstClr val="black"/>
                </a:solidFill>
                <a:cs typeface="Arial" charset="0"/>
              </a:rPr>
              <a:t>Horticulture</a:t>
            </a:r>
          </a:p>
        </p:txBody>
      </p:sp>
      <p:grpSp>
        <p:nvGrpSpPr>
          <p:cNvPr id="5" name="Group 35"/>
          <p:cNvGrpSpPr/>
          <p:nvPr/>
        </p:nvGrpSpPr>
        <p:grpSpPr>
          <a:xfrm>
            <a:off x="1430200" y="4173533"/>
            <a:ext cx="7704856" cy="822908"/>
            <a:chOff x="1619672" y="1988840"/>
            <a:chExt cx="7704856" cy="822908"/>
          </a:xfrm>
          <a:solidFill>
            <a:schemeClr val="bg2">
              <a:lumMod val="50000"/>
            </a:schemeClr>
          </a:solidFill>
        </p:grpSpPr>
        <p:sp>
          <p:nvSpPr>
            <p:cNvPr id="37" name="Chevron 36"/>
            <p:cNvSpPr/>
            <p:nvPr/>
          </p:nvSpPr>
          <p:spPr>
            <a:xfrm>
              <a:off x="3214756" y="1988840"/>
              <a:ext cx="3204742" cy="822905"/>
            </a:xfrm>
            <a:prstGeom prst="chevron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1560506"/>
                <a:satOff val="-1946"/>
                <a:lumOff val="458"/>
                <a:alphaOff val="0"/>
              </a:schemeClr>
            </a:fillRef>
            <a:effectRef idx="0">
              <a:schemeClr val="accent2">
                <a:hueOff val="1560506"/>
                <a:satOff val="-1946"/>
                <a:lumOff val="458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" name="Chevron 38"/>
            <p:cNvSpPr/>
            <p:nvPr/>
          </p:nvSpPr>
          <p:spPr>
            <a:xfrm>
              <a:off x="5915442" y="1990423"/>
              <a:ext cx="1944216" cy="818159"/>
            </a:xfrm>
            <a:prstGeom prst="chevron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3121013"/>
                <a:satOff val="-3893"/>
                <a:lumOff val="915"/>
                <a:alphaOff val="0"/>
              </a:schemeClr>
            </a:fillRef>
            <a:effectRef idx="0">
              <a:schemeClr val="accent2">
                <a:hueOff val="3121013"/>
                <a:satOff val="-3893"/>
                <a:lumOff val="915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1" name="Chevron 5"/>
            <p:cNvSpPr/>
            <p:nvPr/>
          </p:nvSpPr>
          <p:spPr>
            <a:xfrm>
              <a:off x="7452320" y="1988840"/>
              <a:ext cx="1872208" cy="822908"/>
            </a:xfrm>
            <a:prstGeom prst="chevron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4681519"/>
                <a:satOff val="-5839"/>
                <a:lumOff val="1373"/>
                <a:alphaOff val="0"/>
              </a:schemeClr>
            </a:fillRef>
            <a:effectRef idx="0">
              <a:schemeClr val="accent2">
                <a:hueOff val="4681519"/>
                <a:satOff val="-5839"/>
                <a:lumOff val="1373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3" name="Pentagon 42"/>
            <p:cNvSpPr/>
            <p:nvPr/>
          </p:nvSpPr>
          <p:spPr>
            <a:xfrm>
              <a:off x="1619672" y="1990423"/>
              <a:ext cx="2071196" cy="818159"/>
            </a:xfrm>
            <a:prstGeom prst="homePlat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</p:grpSp>
      <p:sp>
        <p:nvSpPr>
          <p:cNvPr id="10247" name="TextBox 44"/>
          <p:cNvSpPr txBox="1">
            <a:spLocks noChangeArrowheads="1"/>
          </p:cNvSpPr>
          <p:nvPr/>
        </p:nvSpPr>
        <p:spPr bwMode="auto">
          <a:xfrm>
            <a:off x="-141847" y="4341812"/>
            <a:ext cx="161448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400">
                <a:solidFill>
                  <a:prstClr val="black"/>
                </a:solidFill>
                <a:cs typeface="Arial" charset="0"/>
              </a:rPr>
              <a:t>Livestock</a:t>
            </a:r>
          </a:p>
        </p:txBody>
      </p:sp>
      <p:grpSp>
        <p:nvGrpSpPr>
          <p:cNvPr id="7" name="Group 45"/>
          <p:cNvGrpSpPr/>
          <p:nvPr/>
        </p:nvGrpSpPr>
        <p:grpSpPr>
          <a:xfrm>
            <a:off x="1430200" y="5132225"/>
            <a:ext cx="7704856" cy="822908"/>
            <a:chOff x="1619672" y="1988840"/>
            <a:chExt cx="7704856" cy="82290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47" name="Chevron 46"/>
            <p:cNvSpPr/>
            <p:nvPr/>
          </p:nvSpPr>
          <p:spPr>
            <a:xfrm>
              <a:off x="3214756" y="1988840"/>
              <a:ext cx="3204742" cy="822905"/>
            </a:xfrm>
            <a:prstGeom prst="chevron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1560506"/>
                <a:satOff val="-1946"/>
                <a:lumOff val="458"/>
                <a:alphaOff val="0"/>
              </a:schemeClr>
            </a:fillRef>
            <a:effectRef idx="0">
              <a:schemeClr val="accent2">
                <a:hueOff val="1560506"/>
                <a:satOff val="-1946"/>
                <a:lumOff val="458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9" name="Chevron 48"/>
            <p:cNvSpPr/>
            <p:nvPr/>
          </p:nvSpPr>
          <p:spPr>
            <a:xfrm>
              <a:off x="5915442" y="1990423"/>
              <a:ext cx="1944216" cy="818159"/>
            </a:xfrm>
            <a:prstGeom prst="chevron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3121013"/>
                <a:satOff val="-3893"/>
                <a:lumOff val="915"/>
                <a:alphaOff val="0"/>
              </a:schemeClr>
            </a:fillRef>
            <a:effectRef idx="0">
              <a:schemeClr val="accent2">
                <a:hueOff val="3121013"/>
                <a:satOff val="-3893"/>
                <a:lumOff val="915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1" name="Chevron 5"/>
            <p:cNvSpPr/>
            <p:nvPr/>
          </p:nvSpPr>
          <p:spPr>
            <a:xfrm>
              <a:off x="7452320" y="1988840"/>
              <a:ext cx="1872208" cy="822908"/>
            </a:xfrm>
            <a:prstGeom prst="chevron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4681519"/>
                <a:satOff val="-5839"/>
                <a:lumOff val="1373"/>
                <a:alphaOff val="0"/>
              </a:schemeClr>
            </a:fillRef>
            <a:effectRef idx="0">
              <a:schemeClr val="accent2">
                <a:hueOff val="4681519"/>
                <a:satOff val="-5839"/>
                <a:lumOff val="1373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3" name="Pentagon 52"/>
            <p:cNvSpPr/>
            <p:nvPr/>
          </p:nvSpPr>
          <p:spPr>
            <a:xfrm>
              <a:off x="1619672" y="1990423"/>
              <a:ext cx="2071196" cy="821325"/>
            </a:xfrm>
            <a:prstGeom prst="homePlat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</p:grpSp>
      <p:sp>
        <p:nvSpPr>
          <p:cNvPr id="10249" name="TextBox 54"/>
          <p:cNvSpPr txBox="1">
            <a:spLocks noChangeArrowheads="1"/>
          </p:cNvSpPr>
          <p:nvPr/>
        </p:nvSpPr>
        <p:spPr bwMode="auto">
          <a:xfrm>
            <a:off x="-122797" y="5235574"/>
            <a:ext cx="161448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400">
                <a:solidFill>
                  <a:prstClr val="black"/>
                </a:solidFill>
                <a:cs typeface="Arial" charset="0"/>
              </a:rPr>
              <a:t>Legumes</a:t>
            </a:r>
          </a:p>
        </p:txBody>
      </p:sp>
      <p:grpSp>
        <p:nvGrpSpPr>
          <p:cNvPr id="10250" name="Group 78"/>
          <p:cNvGrpSpPr>
            <a:grpSpLocks/>
          </p:cNvGrpSpPr>
          <p:nvPr/>
        </p:nvGrpSpPr>
        <p:grpSpPr bwMode="auto">
          <a:xfrm>
            <a:off x="5966853" y="2066924"/>
            <a:ext cx="2303463" cy="4176713"/>
            <a:chOff x="5796136" y="1700808"/>
            <a:chExt cx="2304256" cy="4176464"/>
          </a:xfrm>
        </p:grpSpPr>
        <p:grpSp>
          <p:nvGrpSpPr>
            <p:cNvPr id="10265" name="Group 118"/>
            <p:cNvGrpSpPr>
              <a:grpSpLocks/>
            </p:cNvGrpSpPr>
            <p:nvPr/>
          </p:nvGrpSpPr>
          <p:grpSpPr bwMode="auto">
            <a:xfrm>
              <a:off x="7222162" y="1700808"/>
              <a:ext cx="878230" cy="4176461"/>
              <a:chOff x="7222162" y="1700808"/>
              <a:chExt cx="878230" cy="4176461"/>
            </a:xfrm>
          </p:grpSpPr>
          <p:sp>
            <p:nvSpPr>
              <p:cNvPr id="87" name="Can 86"/>
              <p:cNvSpPr/>
              <p:nvPr/>
            </p:nvSpPr>
            <p:spPr>
              <a:xfrm rot="16200000">
                <a:off x="5573065" y="3349946"/>
                <a:ext cx="4176464" cy="878190"/>
              </a:xfrm>
              <a:prstGeom prst="can">
                <a:avLst>
                  <a:gd name="adj" fmla="val 50000"/>
                </a:avLst>
              </a:prstGeom>
              <a:solidFill>
                <a:schemeClr val="accent5">
                  <a:lumMod val="75000"/>
                  <a:alpha val="63137"/>
                </a:schemeClr>
              </a:solidFill>
              <a:ln>
                <a:prstDash val="lg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273" name="TextBox 87"/>
              <p:cNvSpPr txBox="1">
                <a:spLocks noChangeArrowheads="1"/>
              </p:cNvSpPr>
              <p:nvPr/>
            </p:nvSpPr>
            <p:spPr bwMode="auto">
              <a:xfrm rot="-5400000">
                <a:off x="5897949" y="3596055"/>
                <a:ext cx="3881665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2800" b="1">
                    <a:solidFill>
                      <a:prstClr val="black"/>
                    </a:solidFill>
                    <a:cs typeface="Arial" charset="0"/>
                  </a:rPr>
                  <a:t>Marketing</a:t>
                </a:r>
              </a:p>
            </p:txBody>
          </p:sp>
        </p:grpSp>
        <p:grpSp>
          <p:nvGrpSpPr>
            <p:cNvPr id="10266" name="Group 117"/>
            <p:cNvGrpSpPr>
              <a:grpSpLocks/>
            </p:cNvGrpSpPr>
            <p:nvPr/>
          </p:nvGrpSpPr>
          <p:grpSpPr bwMode="auto">
            <a:xfrm>
              <a:off x="6502082" y="1700811"/>
              <a:ext cx="878230" cy="4176461"/>
              <a:chOff x="6502082" y="1700811"/>
              <a:chExt cx="878230" cy="4176461"/>
            </a:xfrm>
          </p:grpSpPr>
          <p:sp>
            <p:nvSpPr>
              <p:cNvPr id="85" name="Can 84"/>
              <p:cNvSpPr/>
              <p:nvPr/>
            </p:nvSpPr>
            <p:spPr>
              <a:xfrm rot="16200000">
                <a:off x="4853680" y="3349946"/>
                <a:ext cx="4176464" cy="878189"/>
              </a:xfrm>
              <a:prstGeom prst="can">
                <a:avLst>
                  <a:gd name="adj" fmla="val 50000"/>
                </a:avLst>
              </a:prstGeom>
              <a:solidFill>
                <a:schemeClr val="accent4">
                  <a:lumMod val="60000"/>
                  <a:lumOff val="40000"/>
                  <a:alpha val="63137"/>
                </a:schemeClr>
              </a:solidFill>
              <a:ln>
                <a:prstDash val="lg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271" name="TextBox 85"/>
              <p:cNvSpPr txBox="1">
                <a:spLocks noChangeArrowheads="1"/>
              </p:cNvSpPr>
              <p:nvPr/>
            </p:nvSpPr>
            <p:spPr bwMode="auto">
              <a:xfrm rot="-5400000">
                <a:off x="5156558" y="3621577"/>
                <a:ext cx="3881665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2800" b="1" dirty="0">
                    <a:solidFill>
                      <a:prstClr val="black"/>
                    </a:solidFill>
                    <a:cs typeface="Arial" charset="0"/>
                  </a:rPr>
                  <a:t>Milling / packaging</a:t>
                </a:r>
              </a:p>
            </p:txBody>
          </p:sp>
        </p:grpSp>
        <p:grpSp>
          <p:nvGrpSpPr>
            <p:cNvPr id="10267" name="Group 92"/>
            <p:cNvGrpSpPr>
              <a:grpSpLocks/>
            </p:cNvGrpSpPr>
            <p:nvPr/>
          </p:nvGrpSpPr>
          <p:grpSpPr bwMode="auto">
            <a:xfrm>
              <a:off x="5796136" y="1700811"/>
              <a:ext cx="878230" cy="4176461"/>
              <a:chOff x="6156176" y="2780928"/>
              <a:chExt cx="656455" cy="2592289"/>
            </a:xfrm>
          </p:grpSpPr>
          <p:sp>
            <p:nvSpPr>
              <p:cNvPr id="83" name="Can 82"/>
              <p:cNvSpPr/>
              <p:nvPr/>
            </p:nvSpPr>
            <p:spPr>
              <a:xfrm rot="16200000">
                <a:off x="5188243" y="3748859"/>
                <a:ext cx="2592291" cy="656425"/>
              </a:xfrm>
              <a:prstGeom prst="can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  <a:alpha val="63137"/>
                </a:schemeClr>
              </a:solidFill>
              <a:ln>
                <a:prstDash val="lg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269" name="TextBox 83"/>
              <p:cNvSpPr txBox="1">
                <a:spLocks noChangeArrowheads="1"/>
              </p:cNvSpPr>
              <p:nvPr/>
            </p:nvSpPr>
            <p:spPr bwMode="auto">
              <a:xfrm rot="-5400000">
                <a:off x="5407297" y="3939961"/>
                <a:ext cx="2409312" cy="3910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2800" b="1">
                    <a:solidFill>
                      <a:prstClr val="black"/>
                    </a:solidFill>
                    <a:cs typeface="Arial" charset="0"/>
                  </a:rPr>
                  <a:t>Post-harvest storage</a:t>
                </a:r>
              </a:p>
            </p:txBody>
          </p:sp>
        </p:grpSp>
      </p:grpSp>
      <p:grpSp>
        <p:nvGrpSpPr>
          <p:cNvPr id="10251" name="Group 57"/>
          <p:cNvGrpSpPr>
            <a:grpSpLocks/>
          </p:cNvGrpSpPr>
          <p:nvPr/>
        </p:nvGrpSpPr>
        <p:grpSpPr bwMode="auto">
          <a:xfrm>
            <a:off x="2942666" y="2066924"/>
            <a:ext cx="3281362" cy="4176713"/>
            <a:chOff x="3234015" y="1700808"/>
            <a:chExt cx="3282201" cy="4176461"/>
          </a:xfrm>
        </p:grpSpPr>
        <p:sp>
          <p:nvSpPr>
            <p:cNvPr id="56" name="Can 55"/>
            <p:cNvSpPr/>
            <p:nvPr/>
          </p:nvSpPr>
          <p:spPr>
            <a:xfrm rot="16200000">
              <a:off x="2786884" y="2147938"/>
              <a:ext cx="4176461" cy="3282201"/>
            </a:xfrm>
            <a:prstGeom prst="can">
              <a:avLst>
                <a:gd name="adj" fmla="val 17530"/>
              </a:avLst>
            </a:prstGeom>
            <a:solidFill>
              <a:srgbClr val="4F81BD">
                <a:alpha val="80000"/>
              </a:srgbClr>
            </a:solidFill>
            <a:ln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264" name="TextBox 56"/>
            <p:cNvSpPr txBox="1">
              <a:spLocks noChangeArrowheads="1"/>
            </p:cNvSpPr>
            <p:nvPr/>
          </p:nvSpPr>
          <p:spPr bwMode="auto">
            <a:xfrm>
              <a:off x="4067944" y="3265820"/>
              <a:ext cx="2232248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sz="2800" b="1">
                  <a:solidFill>
                    <a:prstClr val="black"/>
                  </a:solidFill>
                  <a:cs typeface="Arial" charset="0"/>
                </a:rPr>
                <a:t>Production</a:t>
              </a:r>
            </a:p>
          </p:txBody>
        </p:sp>
      </p:grpSp>
      <p:grpSp>
        <p:nvGrpSpPr>
          <p:cNvPr id="10252" name="Group 68"/>
          <p:cNvGrpSpPr>
            <a:grpSpLocks/>
          </p:cNvGrpSpPr>
          <p:nvPr/>
        </p:nvGrpSpPr>
        <p:grpSpPr bwMode="auto">
          <a:xfrm>
            <a:off x="1286903" y="2066924"/>
            <a:ext cx="2087563" cy="4176713"/>
            <a:chOff x="1475656" y="1700808"/>
            <a:chExt cx="2088232" cy="4176464"/>
          </a:xfrm>
        </p:grpSpPr>
        <p:grpSp>
          <p:nvGrpSpPr>
            <p:cNvPr id="10254" name="Group 95"/>
            <p:cNvGrpSpPr>
              <a:grpSpLocks/>
            </p:cNvGrpSpPr>
            <p:nvPr/>
          </p:nvGrpSpPr>
          <p:grpSpPr bwMode="auto">
            <a:xfrm>
              <a:off x="2669885" y="1700808"/>
              <a:ext cx="894003" cy="4176461"/>
              <a:chOff x="1475656" y="2780926"/>
              <a:chExt cx="668245" cy="2592289"/>
            </a:xfrm>
          </p:grpSpPr>
          <p:sp>
            <p:nvSpPr>
              <p:cNvPr id="77" name="Can 76"/>
              <p:cNvSpPr/>
              <p:nvPr/>
            </p:nvSpPr>
            <p:spPr>
              <a:xfrm rot="16200000">
                <a:off x="507681" y="3748867"/>
                <a:ext cx="2592291" cy="656409"/>
              </a:xfrm>
              <a:prstGeom prst="can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  <a:alpha val="63137"/>
                </a:schemeClr>
              </a:solidFill>
              <a:ln>
                <a:prstDash val="lg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262" name="TextBox 77"/>
              <p:cNvSpPr txBox="1">
                <a:spLocks noChangeArrowheads="1"/>
              </p:cNvSpPr>
              <p:nvPr/>
            </p:nvSpPr>
            <p:spPr bwMode="auto">
              <a:xfrm rot="-5400000">
                <a:off x="868234" y="3848474"/>
                <a:ext cx="2160240" cy="3910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2800" b="1">
                    <a:solidFill>
                      <a:prstClr val="black"/>
                    </a:solidFill>
                    <a:cs typeface="Arial" charset="0"/>
                  </a:rPr>
                  <a:t>Extension</a:t>
                </a:r>
              </a:p>
            </p:txBody>
          </p:sp>
        </p:grpSp>
        <p:grpSp>
          <p:nvGrpSpPr>
            <p:cNvPr id="10255" name="Group 96"/>
            <p:cNvGrpSpPr>
              <a:grpSpLocks/>
            </p:cNvGrpSpPr>
            <p:nvPr/>
          </p:nvGrpSpPr>
          <p:grpSpPr bwMode="auto">
            <a:xfrm>
              <a:off x="2031768" y="1700811"/>
              <a:ext cx="878230" cy="4176461"/>
              <a:chOff x="2483769" y="2780928"/>
              <a:chExt cx="656455" cy="2592289"/>
            </a:xfrm>
          </p:grpSpPr>
          <p:sp>
            <p:nvSpPr>
              <p:cNvPr id="75" name="Can 74"/>
              <p:cNvSpPr/>
              <p:nvPr/>
            </p:nvSpPr>
            <p:spPr>
              <a:xfrm rot="16200000">
                <a:off x="1515597" y="3748867"/>
                <a:ext cx="2592291" cy="656409"/>
              </a:xfrm>
              <a:prstGeom prst="can">
                <a:avLst>
                  <a:gd name="adj" fmla="val 50000"/>
                </a:avLst>
              </a:prstGeom>
              <a:solidFill>
                <a:schemeClr val="accent4">
                  <a:lumMod val="60000"/>
                  <a:lumOff val="40000"/>
                  <a:alpha val="63137"/>
                </a:schemeClr>
              </a:solidFill>
              <a:ln>
                <a:prstDash val="lg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260" name="TextBox 75"/>
              <p:cNvSpPr txBox="1">
                <a:spLocks noChangeArrowheads="1"/>
              </p:cNvSpPr>
              <p:nvPr/>
            </p:nvSpPr>
            <p:spPr bwMode="auto">
              <a:xfrm rot="-5400000">
                <a:off x="1708137" y="3888534"/>
                <a:ext cx="2458207" cy="3910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2800" b="1">
                    <a:solidFill>
                      <a:prstClr val="black"/>
                    </a:solidFill>
                    <a:cs typeface="Arial" charset="0"/>
                  </a:rPr>
                  <a:t>Equipment / fertilizer</a:t>
                </a:r>
              </a:p>
            </p:txBody>
          </p:sp>
        </p:grpSp>
        <p:grpSp>
          <p:nvGrpSpPr>
            <p:cNvPr id="10256" name="Group 97"/>
            <p:cNvGrpSpPr>
              <a:grpSpLocks/>
            </p:cNvGrpSpPr>
            <p:nvPr/>
          </p:nvGrpSpPr>
          <p:grpSpPr bwMode="auto">
            <a:xfrm>
              <a:off x="1475656" y="1700811"/>
              <a:ext cx="878230" cy="4176461"/>
              <a:chOff x="1979712" y="2780928"/>
              <a:chExt cx="656455" cy="2592289"/>
            </a:xfrm>
          </p:grpSpPr>
          <p:sp>
            <p:nvSpPr>
              <p:cNvPr id="73" name="Can 72"/>
              <p:cNvSpPr/>
              <p:nvPr/>
            </p:nvSpPr>
            <p:spPr>
              <a:xfrm rot="16200000">
                <a:off x="1011771" y="3748867"/>
                <a:ext cx="2592291" cy="656409"/>
              </a:xfrm>
              <a:prstGeom prst="can">
                <a:avLst>
                  <a:gd name="adj" fmla="val 50000"/>
                </a:avLst>
              </a:prstGeom>
              <a:solidFill>
                <a:schemeClr val="accent5">
                  <a:lumMod val="75000"/>
                  <a:alpha val="63137"/>
                </a:schemeClr>
              </a:solidFill>
              <a:ln>
                <a:prstDash val="lg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258" name="TextBox 73"/>
              <p:cNvSpPr txBox="1">
                <a:spLocks noChangeArrowheads="1"/>
              </p:cNvSpPr>
              <p:nvPr/>
            </p:nvSpPr>
            <p:spPr bwMode="auto">
              <a:xfrm rot="-5400000">
                <a:off x="1139346" y="3881525"/>
                <a:ext cx="2592286" cy="3910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2800" b="1">
                    <a:solidFill>
                      <a:prstClr val="black"/>
                    </a:solidFill>
                    <a:cs typeface="Arial" charset="0"/>
                  </a:rPr>
                  <a:t>Seeds &amp; Breeds </a:t>
                </a:r>
              </a:p>
            </p:txBody>
          </p:sp>
        </p:grpSp>
      </p:grpSp>
      <p:grpSp>
        <p:nvGrpSpPr>
          <p:cNvPr id="50" name="Group 51"/>
          <p:cNvGrpSpPr>
            <a:grpSpLocks/>
          </p:cNvGrpSpPr>
          <p:nvPr/>
        </p:nvGrpSpPr>
        <p:grpSpPr bwMode="auto">
          <a:xfrm>
            <a:off x="3087128" y="1106487"/>
            <a:ext cx="3095625" cy="941387"/>
            <a:chOff x="3275856" y="687789"/>
            <a:chExt cx="3096344" cy="941011"/>
          </a:xfrm>
        </p:grpSpPr>
        <p:sp>
          <p:nvSpPr>
            <p:cNvPr id="52" name="Left Brace 51"/>
            <p:cNvSpPr/>
            <p:nvPr/>
          </p:nvSpPr>
          <p:spPr>
            <a:xfrm rot="5400000">
              <a:off x="4571716" y="-27187"/>
              <a:ext cx="504623" cy="2807352"/>
            </a:xfrm>
            <a:prstGeom prst="leftBrac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4" name="TextBox 60"/>
            <p:cNvSpPr txBox="1">
              <a:spLocks noChangeArrowheads="1"/>
            </p:cNvSpPr>
            <p:nvPr/>
          </p:nvSpPr>
          <p:spPr bwMode="auto">
            <a:xfrm>
              <a:off x="3275856" y="687789"/>
              <a:ext cx="3096344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sz="2400" b="1" dirty="0" smtClean="0">
                  <a:solidFill>
                    <a:prstClr val="black"/>
                  </a:solidFill>
                  <a:cs typeface="Arial" charset="0"/>
                </a:rPr>
                <a:t>1° research </a:t>
              </a:r>
              <a:r>
                <a:rPr lang="en-US" sz="2400" b="1" dirty="0">
                  <a:solidFill>
                    <a:prstClr val="black"/>
                  </a:solidFill>
                  <a:cs typeface="Arial" charset="0"/>
                </a:rPr>
                <a:t>scope</a:t>
              </a:r>
            </a:p>
          </p:txBody>
        </p:sp>
      </p:grpSp>
      <p:sp>
        <p:nvSpPr>
          <p:cNvPr id="55" name="TextBox 60"/>
          <p:cNvSpPr txBox="1">
            <a:spLocks noChangeArrowheads="1"/>
          </p:cNvSpPr>
          <p:nvPr/>
        </p:nvSpPr>
        <p:spPr bwMode="auto">
          <a:xfrm>
            <a:off x="677303" y="1443037"/>
            <a:ext cx="30956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prstClr val="black"/>
                </a:solidFill>
                <a:cs typeface="Arial" charset="0"/>
              </a:rPr>
              <a:t>2° research </a:t>
            </a:r>
            <a:r>
              <a:rPr lang="en-US" sz="2000" b="1" dirty="0">
                <a:solidFill>
                  <a:prstClr val="black"/>
                </a:solidFill>
                <a:cs typeface="Arial" charset="0"/>
              </a:rPr>
              <a:t>scope</a:t>
            </a:r>
          </a:p>
        </p:txBody>
      </p:sp>
      <p:sp>
        <p:nvSpPr>
          <p:cNvPr id="57" name="Left Brace 56"/>
          <p:cNvSpPr/>
          <p:nvPr/>
        </p:nvSpPr>
        <p:spPr bwMode="auto">
          <a:xfrm rot="5400000">
            <a:off x="2145153" y="1105377"/>
            <a:ext cx="252411" cy="1683161"/>
          </a:xfrm>
          <a:prstGeom prst="lef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8" name="TextBox 60"/>
          <p:cNvSpPr txBox="1">
            <a:spLocks noChangeArrowheads="1"/>
          </p:cNvSpPr>
          <p:nvPr/>
        </p:nvSpPr>
        <p:spPr bwMode="auto">
          <a:xfrm>
            <a:off x="5525528" y="1443037"/>
            <a:ext cx="30956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prstClr val="black"/>
                </a:solidFill>
                <a:cs typeface="Arial" charset="0"/>
              </a:rPr>
              <a:t>2° research </a:t>
            </a:r>
            <a:r>
              <a:rPr lang="en-US" sz="2000" b="1" dirty="0">
                <a:solidFill>
                  <a:prstClr val="black"/>
                </a:solidFill>
                <a:cs typeface="Arial" charset="0"/>
              </a:rPr>
              <a:t>scope</a:t>
            </a:r>
          </a:p>
        </p:txBody>
      </p:sp>
      <p:sp>
        <p:nvSpPr>
          <p:cNvPr id="59" name="Left Brace 58"/>
          <p:cNvSpPr/>
          <p:nvPr/>
        </p:nvSpPr>
        <p:spPr bwMode="auto">
          <a:xfrm rot="5400000">
            <a:off x="6993378" y="1105377"/>
            <a:ext cx="252411" cy="1683161"/>
          </a:xfrm>
          <a:prstGeom prst="lef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grpSp>
        <p:nvGrpSpPr>
          <p:cNvPr id="60" name="Group 60"/>
          <p:cNvGrpSpPr>
            <a:grpSpLocks/>
          </p:cNvGrpSpPr>
          <p:nvPr/>
        </p:nvGrpSpPr>
        <p:grpSpPr bwMode="auto">
          <a:xfrm>
            <a:off x="1718703" y="6230937"/>
            <a:ext cx="2864643" cy="227013"/>
            <a:chOff x="1907704" y="5877273"/>
            <a:chExt cx="2736304" cy="432047"/>
          </a:xfrm>
        </p:grpSpPr>
        <p:sp>
          <p:nvSpPr>
            <p:cNvPr id="61" name="Left Bracket 60"/>
            <p:cNvSpPr/>
            <p:nvPr/>
          </p:nvSpPr>
          <p:spPr>
            <a:xfrm rot="16200000">
              <a:off x="3070951" y="4736263"/>
              <a:ext cx="409809" cy="2736304"/>
            </a:xfrm>
            <a:prstGeom prst="leftBracket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2" name="Left Bracket 61"/>
            <p:cNvSpPr/>
            <p:nvPr/>
          </p:nvSpPr>
          <p:spPr>
            <a:xfrm rot="16200000">
              <a:off x="3359192" y="5019739"/>
              <a:ext cx="409809" cy="2159822"/>
            </a:xfrm>
            <a:prstGeom prst="leftBracket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3" name="Left Bracket 62"/>
            <p:cNvSpPr/>
            <p:nvPr/>
          </p:nvSpPr>
          <p:spPr>
            <a:xfrm rot="16200000">
              <a:off x="3646639" y="5289714"/>
              <a:ext cx="409809" cy="1584928"/>
            </a:xfrm>
            <a:prstGeom prst="leftBracket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64" name="Group 61"/>
          <p:cNvGrpSpPr>
            <a:grpSpLocks/>
          </p:cNvGrpSpPr>
          <p:nvPr/>
        </p:nvGrpSpPr>
        <p:grpSpPr bwMode="auto">
          <a:xfrm flipH="1">
            <a:off x="4453965" y="6230937"/>
            <a:ext cx="3621121" cy="227013"/>
            <a:chOff x="1907704" y="5877273"/>
            <a:chExt cx="2736304" cy="432047"/>
          </a:xfrm>
        </p:grpSpPr>
        <p:sp>
          <p:nvSpPr>
            <p:cNvPr id="65" name="Left Bracket 64"/>
            <p:cNvSpPr/>
            <p:nvPr/>
          </p:nvSpPr>
          <p:spPr>
            <a:xfrm rot="16200000">
              <a:off x="3070951" y="4736263"/>
              <a:ext cx="409809" cy="2736304"/>
            </a:xfrm>
            <a:prstGeom prst="leftBracket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6" name="Left Bracket 65"/>
            <p:cNvSpPr/>
            <p:nvPr/>
          </p:nvSpPr>
          <p:spPr>
            <a:xfrm rot="16200000">
              <a:off x="3359282" y="5019828"/>
              <a:ext cx="409809" cy="2159644"/>
            </a:xfrm>
            <a:prstGeom prst="leftBracket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7" name="Left Bracket 66"/>
            <p:cNvSpPr/>
            <p:nvPr/>
          </p:nvSpPr>
          <p:spPr>
            <a:xfrm rot="16200000">
              <a:off x="3646982" y="5290057"/>
              <a:ext cx="409809" cy="1584242"/>
            </a:xfrm>
            <a:prstGeom prst="leftBracket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68" name="TextBox 66"/>
          <p:cNvSpPr txBox="1">
            <a:spLocks noChangeArrowheads="1"/>
          </p:cNvSpPr>
          <p:nvPr/>
        </p:nvSpPr>
        <p:spPr bwMode="auto">
          <a:xfrm>
            <a:off x="2352116" y="6472237"/>
            <a:ext cx="43926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prstClr val="black"/>
                </a:solidFill>
                <a:cs typeface="Arial" charset="0"/>
              </a:rPr>
              <a:t>Strong, formalized linkages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4038600" y="0"/>
            <a:ext cx="4953000" cy="1066800"/>
          </a:xfrm>
          <a:prstGeom prst="rect">
            <a:avLst/>
          </a:prstGeom>
          <a:noFill/>
        </p:spPr>
        <p:txBody>
          <a:bodyPr wrap="none" rtlCol="0" anchor="ctr" anchorCtr="0">
            <a:no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dirty="0" smtClean="0">
                <a:solidFill>
                  <a:srgbClr val="1F497D">
                    <a:lumMod val="75000"/>
                  </a:srgbClr>
                </a:solidFill>
                <a:latin typeface="Gill Sans MT" pitchFamily="34" charset="0"/>
                <a:cs typeface="Arial" charset="0"/>
              </a:rPr>
              <a:t>Value Chain Context</a:t>
            </a:r>
            <a:endParaRPr lang="en-US" sz="3200" b="1" dirty="0">
              <a:solidFill>
                <a:srgbClr val="1F497D">
                  <a:lumMod val="75000"/>
                </a:srgbClr>
              </a:solidFill>
              <a:latin typeface="Gill Sans MT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165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461</TotalTime>
  <Words>229</Words>
  <Application>Microsoft Office PowerPoint</Application>
  <PresentationFormat>On-screen Show (4:3)</PresentationFormat>
  <Paragraphs>65</Paragraphs>
  <Slides>6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USAID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Africa RISING (Research in Sustainable Intensification for the Next Generation)</dc:title>
  <dc:creator>USAID</dc:creator>
  <cp:lastModifiedBy>JerryDGlover</cp:lastModifiedBy>
  <cp:revision>50</cp:revision>
  <cp:lastPrinted>2012-05-17T15:43:01Z</cp:lastPrinted>
  <dcterms:created xsi:type="dcterms:W3CDTF">2012-05-15T18:00:44Z</dcterms:created>
  <dcterms:modified xsi:type="dcterms:W3CDTF">2012-09-17T11:00:25Z</dcterms:modified>
</cp:coreProperties>
</file>